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2" r:id="rId4"/>
    <p:sldId id="258" r:id="rId5"/>
    <p:sldId id="291" r:id="rId6"/>
    <p:sldId id="261" r:id="rId7"/>
    <p:sldId id="268" r:id="rId8"/>
    <p:sldId id="289" r:id="rId9"/>
    <p:sldId id="266" r:id="rId10"/>
    <p:sldId id="259" r:id="rId11"/>
    <p:sldId id="290" r:id="rId12"/>
    <p:sldId id="267" r:id="rId13"/>
    <p:sldId id="271" r:id="rId14"/>
    <p:sldId id="282" r:id="rId15"/>
    <p:sldId id="272" r:id="rId16"/>
    <p:sldId id="285" r:id="rId17"/>
    <p:sldId id="270" r:id="rId18"/>
    <p:sldId id="279" r:id="rId19"/>
    <p:sldId id="263" r:id="rId20"/>
    <p:sldId id="281" r:id="rId21"/>
    <p:sldId id="273" r:id="rId22"/>
    <p:sldId id="284" r:id="rId23"/>
    <p:sldId id="269" r:id="rId24"/>
    <p:sldId id="280" r:id="rId25"/>
    <p:sldId id="283" r:id="rId26"/>
    <p:sldId id="274" r:id="rId27"/>
    <p:sldId id="286" r:id="rId28"/>
    <p:sldId id="277" r:id="rId29"/>
    <p:sldId id="278" r:id="rId30"/>
    <p:sldId id="264" r:id="rId31"/>
    <p:sldId id="265"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AD693-6923-A6CD-840B-FA709969D4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230A336-D347-D0EE-7BE0-45A9F1E718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D8E9D79-9008-D5B3-5890-FCD99B0A7105}"/>
              </a:ext>
            </a:extLst>
          </p:cNvPr>
          <p:cNvSpPr>
            <a:spLocks noGrp="1"/>
          </p:cNvSpPr>
          <p:nvPr>
            <p:ph type="dt" sz="half" idx="10"/>
          </p:nvPr>
        </p:nvSpPr>
        <p:spPr/>
        <p:txBody>
          <a:bodyPr/>
          <a:lstStyle/>
          <a:p>
            <a:fld id="{4B64A246-7592-4632-B919-821DF49FE86B}" type="datetimeFigureOut">
              <a:rPr lang="en-GB" smtClean="0"/>
              <a:t>17/05/2023</a:t>
            </a:fld>
            <a:endParaRPr lang="en-GB"/>
          </a:p>
        </p:txBody>
      </p:sp>
      <p:sp>
        <p:nvSpPr>
          <p:cNvPr id="5" name="Footer Placeholder 4">
            <a:extLst>
              <a:ext uri="{FF2B5EF4-FFF2-40B4-BE49-F238E27FC236}">
                <a16:creationId xmlns:a16="http://schemas.microsoft.com/office/drawing/2014/main" id="{917DFE3E-9C83-2333-D214-71D3E71DF3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CBCE24-655D-62FF-C636-09FCE8AA2B27}"/>
              </a:ext>
            </a:extLst>
          </p:cNvPr>
          <p:cNvSpPr>
            <a:spLocks noGrp="1"/>
          </p:cNvSpPr>
          <p:nvPr>
            <p:ph type="sldNum" sz="quarter" idx="12"/>
          </p:nvPr>
        </p:nvSpPr>
        <p:spPr/>
        <p:txBody>
          <a:bodyPr/>
          <a:lstStyle/>
          <a:p>
            <a:fld id="{6BB8281F-B19D-4764-859A-0A050474C51D}" type="slidenum">
              <a:rPr lang="en-GB" smtClean="0"/>
              <a:t>‹#›</a:t>
            </a:fld>
            <a:endParaRPr lang="en-GB"/>
          </a:p>
        </p:txBody>
      </p:sp>
    </p:spTree>
    <p:extLst>
      <p:ext uri="{BB962C8B-B14F-4D97-AF65-F5344CB8AC3E}">
        <p14:creationId xmlns:p14="http://schemas.microsoft.com/office/powerpoint/2010/main" val="378892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BD55-26C4-A942-2209-297734FBCB1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28DAD51-D8DC-17ED-CDE0-EA4C883660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B406DB-F661-1EA2-F0A6-9179F2597DC7}"/>
              </a:ext>
            </a:extLst>
          </p:cNvPr>
          <p:cNvSpPr>
            <a:spLocks noGrp="1"/>
          </p:cNvSpPr>
          <p:nvPr>
            <p:ph type="dt" sz="half" idx="10"/>
          </p:nvPr>
        </p:nvSpPr>
        <p:spPr/>
        <p:txBody>
          <a:bodyPr/>
          <a:lstStyle/>
          <a:p>
            <a:fld id="{4B64A246-7592-4632-B919-821DF49FE86B}" type="datetimeFigureOut">
              <a:rPr lang="en-GB" smtClean="0"/>
              <a:t>17/05/2023</a:t>
            </a:fld>
            <a:endParaRPr lang="en-GB"/>
          </a:p>
        </p:txBody>
      </p:sp>
      <p:sp>
        <p:nvSpPr>
          <p:cNvPr id="5" name="Footer Placeholder 4">
            <a:extLst>
              <a:ext uri="{FF2B5EF4-FFF2-40B4-BE49-F238E27FC236}">
                <a16:creationId xmlns:a16="http://schemas.microsoft.com/office/drawing/2014/main" id="{243C83E5-E287-C955-E585-E6A544203A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C7BE42-143A-34E4-0583-8193ABC16164}"/>
              </a:ext>
            </a:extLst>
          </p:cNvPr>
          <p:cNvSpPr>
            <a:spLocks noGrp="1"/>
          </p:cNvSpPr>
          <p:nvPr>
            <p:ph type="sldNum" sz="quarter" idx="12"/>
          </p:nvPr>
        </p:nvSpPr>
        <p:spPr/>
        <p:txBody>
          <a:bodyPr/>
          <a:lstStyle/>
          <a:p>
            <a:fld id="{6BB8281F-B19D-4764-859A-0A050474C51D}" type="slidenum">
              <a:rPr lang="en-GB" smtClean="0"/>
              <a:t>‹#›</a:t>
            </a:fld>
            <a:endParaRPr lang="en-GB"/>
          </a:p>
        </p:txBody>
      </p:sp>
    </p:spTree>
    <p:extLst>
      <p:ext uri="{BB962C8B-B14F-4D97-AF65-F5344CB8AC3E}">
        <p14:creationId xmlns:p14="http://schemas.microsoft.com/office/powerpoint/2010/main" val="234161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B877D3-11E2-690F-800D-4F97565FE7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D06C72-6924-CF81-1F3F-26DEEDB529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0CBB1F-5246-6CA1-805C-E3756B81824F}"/>
              </a:ext>
            </a:extLst>
          </p:cNvPr>
          <p:cNvSpPr>
            <a:spLocks noGrp="1"/>
          </p:cNvSpPr>
          <p:nvPr>
            <p:ph type="dt" sz="half" idx="10"/>
          </p:nvPr>
        </p:nvSpPr>
        <p:spPr/>
        <p:txBody>
          <a:bodyPr/>
          <a:lstStyle/>
          <a:p>
            <a:fld id="{4B64A246-7592-4632-B919-821DF49FE86B}" type="datetimeFigureOut">
              <a:rPr lang="en-GB" smtClean="0"/>
              <a:t>17/05/2023</a:t>
            </a:fld>
            <a:endParaRPr lang="en-GB"/>
          </a:p>
        </p:txBody>
      </p:sp>
      <p:sp>
        <p:nvSpPr>
          <p:cNvPr id="5" name="Footer Placeholder 4">
            <a:extLst>
              <a:ext uri="{FF2B5EF4-FFF2-40B4-BE49-F238E27FC236}">
                <a16:creationId xmlns:a16="http://schemas.microsoft.com/office/drawing/2014/main" id="{8BF632C7-0ABA-B2E7-3F27-998F656527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A62EFD-71CA-1CDC-1333-5BBFAD49AF3F}"/>
              </a:ext>
            </a:extLst>
          </p:cNvPr>
          <p:cNvSpPr>
            <a:spLocks noGrp="1"/>
          </p:cNvSpPr>
          <p:nvPr>
            <p:ph type="sldNum" sz="quarter" idx="12"/>
          </p:nvPr>
        </p:nvSpPr>
        <p:spPr/>
        <p:txBody>
          <a:bodyPr/>
          <a:lstStyle/>
          <a:p>
            <a:fld id="{6BB8281F-B19D-4764-859A-0A050474C51D}" type="slidenum">
              <a:rPr lang="en-GB" smtClean="0"/>
              <a:t>‹#›</a:t>
            </a:fld>
            <a:endParaRPr lang="en-GB"/>
          </a:p>
        </p:txBody>
      </p:sp>
    </p:spTree>
    <p:extLst>
      <p:ext uri="{BB962C8B-B14F-4D97-AF65-F5344CB8AC3E}">
        <p14:creationId xmlns:p14="http://schemas.microsoft.com/office/powerpoint/2010/main" val="319067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093F-1677-CDE6-4A03-59FB6EF3846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E7F19D9-67CE-A395-3A3E-20C288ED1B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276E71-4A75-B3EF-5320-C6B43ED658EB}"/>
              </a:ext>
            </a:extLst>
          </p:cNvPr>
          <p:cNvSpPr>
            <a:spLocks noGrp="1"/>
          </p:cNvSpPr>
          <p:nvPr>
            <p:ph type="dt" sz="half" idx="10"/>
          </p:nvPr>
        </p:nvSpPr>
        <p:spPr/>
        <p:txBody>
          <a:bodyPr/>
          <a:lstStyle/>
          <a:p>
            <a:fld id="{4B64A246-7592-4632-B919-821DF49FE86B}" type="datetimeFigureOut">
              <a:rPr lang="en-GB" smtClean="0"/>
              <a:t>17/05/2023</a:t>
            </a:fld>
            <a:endParaRPr lang="en-GB"/>
          </a:p>
        </p:txBody>
      </p:sp>
      <p:sp>
        <p:nvSpPr>
          <p:cNvPr id="5" name="Footer Placeholder 4">
            <a:extLst>
              <a:ext uri="{FF2B5EF4-FFF2-40B4-BE49-F238E27FC236}">
                <a16:creationId xmlns:a16="http://schemas.microsoft.com/office/drawing/2014/main" id="{EDCD862E-D2FA-7670-9C46-97CBD81BBB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AB26F2-FD57-2576-D628-AF30FAED16CC}"/>
              </a:ext>
            </a:extLst>
          </p:cNvPr>
          <p:cNvSpPr>
            <a:spLocks noGrp="1"/>
          </p:cNvSpPr>
          <p:nvPr>
            <p:ph type="sldNum" sz="quarter" idx="12"/>
          </p:nvPr>
        </p:nvSpPr>
        <p:spPr/>
        <p:txBody>
          <a:bodyPr/>
          <a:lstStyle/>
          <a:p>
            <a:fld id="{6BB8281F-B19D-4764-859A-0A050474C51D}" type="slidenum">
              <a:rPr lang="en-GB" smtClean="0"/>
              <a:t>‹#›</a:t>
            </a:fld>
            <a:endParaRPr lang="en-GB"/>
          </a:p>
        </p:txBody>
      </p:sp>
    </p:spTree>
    <p:extLst>
      <p:ext uri="{BB962C8B-B14F-4D97-AF65-F5344CB8AC3E}">
        <p14:creationId xmlns:p14="http://schemas.microsoft.com/office/powerpoint/2010/main" val="1223454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4F8F-82FE-1E3D-CE49-7B7C0A5507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399DA55-DA3B-6650-DB35-0E963D4C02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4803D-E4F1-D6FD-7C62-57CAEBC2FE83}"/>
              </a:ext>
            </a:extLst>
          </p:cNvPr>
          <p:cNvSpPr>
            <a:spLocks noGrp="1"/>
          </p:cNvSpPr>
          <p:nvPr>
            <p:ph type="dt" sz="half" idx="10"/>
          </p:nvPr>
        </p:nvSpPr>
        <p:spPr/>
        <p:txBody>
          <a:bodyPr/>
          <a:lstStyle/>
          <a:p>
            <a:fld id="{4B64A246-7592-4632-B919-821DF49FE86B}" type="datetimeFigureOut">
              <a:rPr lang="en-GB" smtClean="0"/>
              <a:t>17/05/2023</a:t>
            </a:fld>
            <a:endParaRPr lang="en-GB"/>
          </a:p>
        </p:txBody>
      </p:sp>
      <p:sp>
        <p:nvSpPr>
          <p:cNvPr id="5" name="Footer Placeholder 4">
            <a:extLst>
              <a:ext uri="{FF2B5EF4-FFF2-40B4-BE49-F238E27FC236}">
                <a16:creationId xmlns:a16="http://schemas.microsoft.com/office/drawing/2014/main" id="{588C32A3-1338-88A6-426E-3268B1E39C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12B81-B807-AA4B-28F9-92AB69D41480}"/>
              </a:ext>
            </a:extLst>
          </p:cNvPr>
          <p:cNvSpPr>
            <a:spLocks noGrp="1"/>
          </p:cNvSpPr>
          <p:nvPr>
            <p:ph type="sldNum" sz="quarter" idx="12"/>
          </p:nvPr>
        </p:nvSpPr>
        <p:spPr/>
        <p:txBody>
          <a:bodyPr/>
          <a:lstStyle/>
          <a:p>
            <a:fld id="{6BB8281F-B19D-4764-859A-0A050474C51D}" type="slidenum">
              <a:rPr lang="en-GB" smtClean="0"/>
              <a:t>‹#›</a:t>
            </a:fld>
            <a:endParaRPr lang="en-GB"/>
          </a:p>
        </p:txBody>
      </p:sp>
    </p:spTree>
    <p:extLst>
      <p:ext uri="{BB962C8B-B14F-4D97-AF65-F5344CB8AC3E}">
        <p14:creationId xmlns:p14="http://schemas.microsoft.com/office/powerpoint/2010/main" val="2250546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4851-6F7D-0813-B5C8-AA0B334AB6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CE5CB87-DB35-C85A-029A-68E9750BD1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212BD0A-ACBC-80AF-FDFE-95CB65A8B4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8FE122-2CEE-86E3-AD9C-A6399F5FE896}"/>
              </a:ext>
            </a:extLst>
          </p:cNvPr>
          <p:cNvSpPr>
            <a:spLocks noGrp="1"/>
          </p:cNvSpPr>
          <p:nvPr>
            <p:ph type="dt" sz="half" idx="10"/>
          </p:nvPr>
        </p:nvSpPr>
        <p:spPr/>
        <p:txBody>
          <a:bodyPr/>
          <a:lstStyle/>
          <a:p>
            <a:fld id="{4B64A246-7592-4632-B919-821DF49FE86B}" type="datetimeFigureOut">
              <a:rPr lang="en-GB" smtClean="0"/>
              <a:t>17/05/2023</a:t>
            </a:fld>
            <a:endParaRPr lang="en-GB"/>
          </a:p>
        </p:txBody>
      </p:sp>
      <p:sp>
        <p:nvSpPr>
          <p:cNvPr id="6" name="Footer Placeholder 5">
            <a:extLst>
              <a:ext uri="{FF2B5EF4-FFF2-40B4-BE49-F238E27FC236}">
                <a16:creationId xmlns:a16="http://schemas.microsoft.com/office/drawing/2014/main" id="{BA2053DB-DE84-4B33-C29B-E3FCEC8AF5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6989BD-7EDF-734D-522D-033D6D3CBAE0}"/>
              </a:ext>
            </a:extLst>
          </p:cNvPr>
          <p:cNvSpPr>
            <a:spLocks noGrp="1"/>
          </p:cNvSpPr>
          <p:nvPr>
            <p:ph type="sldNum" sz="quarter" idx="12"/>
          </p:nvPr>
        </p:nvSpPr>
        <p:spPr/>
        <p:txBody>
          <a:bodyPr/>
          <a:lstStyle/>
          <a:p>
            <a:fld id="{6BB8281F-B19D-4764-859A-0A050474C51D}" type="slidenum">
              <a:rPr lang="en-GB" smtClean="0"/>
              <a:t>‹#›</a:t>
            </a:fld>
            <a:endParaRPr lang="en-GB"/>
          </a:p>
        </p:txBody>
      </p:sp>
    </p:spTree>
    <p:extLst>
      <p:ext uri="{BB962C8B-B14F-4D97-AF65-F5344CB8AC3E}">
        <p14:creationId xmlns:p14="http://schemas.microsoft.com/office/powerpoint/2010/main" val="1150236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933-BEB5-83D4-635A-015B6F7EB06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07EE0C-B1D3-32C6-B179-EEBC7A8F7E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0A1CF6-AE66-1167-24F1-5274A41FFB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DBF43B4-A8E8-6D07-A069-4A96D4EC90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216764-11FD-3229-6DE8-27B33571A9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7A550C5-08BB-8043-440C-2142619758D6}"/>
              </a:ext>
            </a:extLst>
          </p:cNvPr>
          <p:cNvSpPr>
            <a:spLocks noGrp="1"/>
          </p:cNvSpPr>
          <p:nvPr>
            <p:ph type="dt" sz="half" idx="10"/>
          </p:nvPr>
        </p:nvSpPr>
        <p:spPr/>
        <p:txBody>
          <a:bodyPr/>
          <a:lstStyle/>
          <a:p>
            <a:fld id="{4B64A246-7592-4632-B919-821DF49FE86B}" type="datetimeFigureOut">
              <a:rPr lang="en-GB" smtClean="0"/>
              <a:t>17/05/2023</a:t>
            </a:fld>
            <a:endParaRPr lang="en-GB"/>
          </a:p>
        </p:txBody>
      </p:sp>
      <p:sp>
        <p:nvSpPr>
          <p:cNvPr id="8" name="Footer Placeholder 7">
            <a:extLst>
              <a:ext uri="{FF2B5EF4-FFF2-40B4-BE49-F238E27FC236}">
                <a16:creationId xmlns:a16="http://schemas.microsoft.com/office/drawing/2014/main" id="{ED4BA5DE-285F-9E25-765F-1870DFEDBA7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721B879-4284-EB40-0537-E0BBB4FCB2E7}"/>
              </a:ext>
            </a:extLst>
          </p:cNvPr>
          <p:cNvSpPr>
            <a:spLocks noGrp="1"/>
          </p:cNvSpPr>
          <p:nvPr>
            <p:ph type="sldNum" sz="quarter" idx="12"/>
          </p:nvPr>
        </p:nvSpPr>
        <p:spPr/>
        <p:txBody>
          <a:bodyPr/>
          <a:lstStyle/>
          <a:p>
            <a:fld id="{6BB8281F-B19D-4764-859A-0A050474C51D}" type="slidenum">
              <a:rPr lang="en-GB" smtClean="0"/>
              <a:t>‹#›</a:t>
            </a:fld>
            <a:endParaRPr lang="en-GB"/>
          </a:p>
        </p:txBody>
      </p:sp>
    </p:spTree>
    <p:extLst>
      <p:ext uri="{BB962C8B-B14F-4D97-AF65-F5344CB8AC3E}">
        <p14:creationId xmlns:p14="http://schemas.microsoft.com/office/powerpoint/2010/main" val="396752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7255-9C85-AB21-2B71-F6E411AE928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A465116-7CE9-38DE-3ED2-AC535177218C}"/>
              </a:ext>
            </a:extLst>
          </p:cNvPr>
          <p:cNvSpPr>
            <a:spLocks noGrp="1"/>
          </p:cNvSpPr>
          <p:nvPr>
            <p:ph type="dt" sz="half" idx="10"/>
          </p:nvPr>
        </p:nvSpPr>
        <p:spPr/>
        <p:txBody>
          <a:bodyPr/>
          <a:lstStyle/>
          <a:p>
            <a:fld id="{4B64A246-7592-4632-B919-821DF49FE86B}" type="datetimeFigureOut">
              <a:rPr lang="en-GB" smtClean="0"/>
              <a:t>17/05/2023</a:t>
            </a:fld>
            <a:endParaRPr lang="en-GB"/>
          </a:p>
        </p:txBody>
      </p:sp>
      <p:sp>
        <p:nvSpPr>
          <p:cNvPr id="4" name="Footer Placeholder 3">
            <a:extLst>
              <a:ext uri="{FF2B5EF4-FFF2-40B4-BE49-F238E27FC236}">
                <a16:creationId xmlns:a16="http://schemas.microsoft.com/office/drawing/2014/main" id="{E8B505A1-FD9B-F4F2-67F7-8B0621F132B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777D73C-53A4-7059-0B25-ADBFB9049207}"/>
              </a:ext>
            </a:extLst>
          </p:cNvPr>
          <p:cNvSpPr>
            <a:spLocks noGrp="1"/>
          </p:cNvSpPr>
          <p:nvPr>
            <p:ph type="sldNum" sz="quarter" idx="12"/>
          </p:nvPr>
        </p:nvSpPr>
        <p:spPr/>
        <p:txBody>
          <a:bodyPr/>
          <a:lstStyle/>
          <a:p>
            <a:fld id="{6BB8281F-B19D-4764-859A-0A050474C51D}" type="slidenum">
              <a:rPr lang="en-GB" smtClean="0"/>
              <a:t>‹#›</a:t>
            </a:fld>
            <a:endParaRPr lang="en-GB"/>
          </a:p>
        </p:txBody>
      </p:sp>
    </p:spTree>
    <p:extLst>
      <p:ext uri="{BB962C8B-B14F-4D97-AF65-F5344CB8AC3E}">
        <p14:creationId xmlns:p14="http://schemas.microsoft.com/office/powerpoint/2010/main" val="3791451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702678-0F61-44D3-8757-7A8672AA45AC}"/>
              </a:ext>
            </a:extLst>
          </p:cNvPr>
          <p:cNvSpPr>
            <a:spLocks noGrp="1"/>
          </p:cNvSpPr>
          <p:nvPr>
            <p:ph type="dt" sz="half" idx="10"/>
          </p:nvPr>
        </p:nvSpPr>
        <p:spPr/>
        <p:txBody>
          <a:bodyPr/>
          <a:lstStyle/>
          <a:p>
            <a:fld id="{4B64A246-7592-4632-B919-821DF49FE86B}" type="datetimeFigureOut">
              <a:rPr lang="en-GB" smtClean="0"/>
              <a:t>17/05/2023</a:t>
            </a:fld>
            <a:endParaRPr lang="en-GB"/>
          </a:p>
        </p:txBody>
      </p:sp>
      <p:sp>
        <p:nvSpPr>
          <p:cNvPr id="3" name="Footer Placeholder 2">
            <a:extLst>
              <a:ext uri="{FF2B5EF4-FFF2-40B4-BE49-F238E27FC236}">
                <a16:creationId xmlns:a16="http://schemas.microsoft.com/office/drawing/2014/main" id="{22548AB0-D2BC-4448-8533-A932D7E3A2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84FD2F0-DEAD-FD99-A6C5-78FDDFF82683}"/>
              </a:ext>
            </a:extLst>
          </p:cNvPr>
          <p:cNvSpPr>
            <a:spLocks noGrp="1"/>
          </p:cNvSpPr>
          <p:nvPr>
            <p:ph type="sldNum" sz="quarter" idx="12"/>
          </p:nvPr>
        </p:nvSpPr>
        <p:spPr/>
        <p:txBody>
          <a:bodyPr/>
          <a:lstStyle/>
          <a:p>
            <a:fld id="{6BB8281F-B19D-4764-859A-0A050474C51D}" type="slidenum">
              <a:rPr lang="en-GB" smtClean="0"/>
              <a:t>‹#›</a:t>
            </a:fld>
            <a:endParaRPr lang="en-GB"/>
          </a:p>
        </p:txBody>
      </p:sp>
    </p:spTree>
    <p:extLst>
      <p:ext uri="{BB962C8B-B14F-4D97-AF65-F5344CB8AC3E}">
        <p14:creationId xmlns:p14="http://schemas.microsoft.com/office/powerpoint/2010/main" val="100574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CEA2-1B0A-715E-441E-6009B1BCA0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27D2252-B4C7-44DF-1C70-A223DEAD96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A8BAB5F-5E91-9F98-5CC1-806819D601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C07DFF-E37F-E029-8670-640B4DB71826}"/>
              </a:ext>
            </a:extLst>
          </p:cNvPr>
          <p:cNvSpPr>
            <a:spLocks noGrp="1"/>
          </p:cNvSpPr>
          <p:nvPr>
            <p:ph type="dt" sz="half" idx="10"/>
          </p:nvPr>
        </p:nvSpPr>
        <p:spPr/>
        <p:txBody>
          <a:bodyPr/>
          <a:lstStyle/>
          <a:p>
            <a:fld id="{4B64A246-7592-4632-B919-821DF49FE86B}" type="datetimeFigureOut">
              <a:rPr lang="en-GB" smtClean="0"/>
              <a:t>17/05/2023</a:t>
            </a:fld>
            <a:endParaRPr lang="en-GB"/>
          </a:p>
        </p:txBody>
      </p:sp>
      <p:sp>
        <p:nvSpPr>
          <p:cNvPr id="6" name="Footer Placeholder 5">
            <a:extLst>
              <a:ext uri="{FF2B5EF4-FFF2-40B4-BE49-F238E27FC236}">
                <a16:creationId xmlns:a16="http://schemas.microsoft.com/office/drawing/2014/main" id="{4AF0381B-B5B5-0F1C-5D14-AAC79EDB84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A99080-1C4A-AE20-8205-CB073149107C}"/>
              </a:ext>
            </a:extLst>
          </p:cNvPr>
          <p:cNvSpPr>
            <a:spLocks noGrp="1"/>
          </p:cNvSpPr>
          <p:nvPr>
            <p:ph type="sldNum" sz="quarter" idx="12"/>
          </p:nvPr>
        </p:nvSpPr>
        <p:spPr/>
        <p:txBody>
          <a:bodyPr/>
          <a:lstStyle/>
          <a:p>
            <a:fld id="{6BB8281F-B19D-4764-859A-0A050474C51D}" type="slidenum">
              <a:rPr lang="en-GB" smtClean="0"/>
              <a:t>‹#›</a:t>
            </a:fld>
            <a:endParaRPr lang="en-GB"/>
          </a:p>
        </p:txBody>
      </p:sp>
    </p:spTree>
    <p:extLst>
      <p:ext uri="{BB962C8B-B14F-4D97-AF65-F5344CB8AC3E}">
        <p14:creationId xmlns:p14="http://schemas.microsoft.com/office/powerpoint/2010/main" val="2737091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10FC6-C0D7-4BF4-828B-C72A2B28E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4A90A9E-1FDA-9ED5-B757-6B4FF93204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7F5B5FC-A686-1093-E54B-76B90A1486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8104BD-45CB-ED34-E304-99FCF7F1BA4E}"/>
              </a:ext>
            </a:extLst>
          </p:cNvPr>
          <p:cNvSpPr>
            <a:spLocks noGrp="1"/>
          </p:cNvSpPr>
          <p:nvPr>
            <p:ph type="dt" sz="half" idx="10"/>
          </p:nvPr>
        </p:nvSpPr>
        <p:spPr/>
        <p:txBody>
          <a:bodyPr/>
          <a:lstStyle/>
          <a:p>
            <a:fld id="{4B64A246-7592-4632-B919-821DF49FE86B}" type="datetimeFigureOut">
              <a:rPr lang="en-GB" smtClean="0"/>
              <a:t>17/05/2023</a:t>
            </a:fld>
            <a:endParaRPr lang="en-GB"/>
          </a:p>
        </p:txBody>
      </p:sp>
      <p:sp>
        <p:nvSpPr>
          <p:cNvPr id="6" name="Footer Placeholder 5">
            <a:extLst>
              <a:ext uri="{FF2B5EF4-FFF2-40B4-BE49-F238E27FC236}">
                <a16:creationId xmlns:a16="http://schemas.microsoft.com/office/drawing/2014/main" id="{B6B2B2CA-1FCD-4D9F-5B30-9E2E27814CA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76E1CC-09D6-B17D-C329-150E1CACB939}"/>
              </a:ext>
            </a:extLst>
          </p:cNvPr>
          <p:cNvSpPr>
            <a:spLocks noGrp="1"/>
          </p:cNvSpPr>
          <p:nvPr>
            <p:ph type="sldNum" sz="quarter" idx="12"/>
          </p:nvPr>
        </p:nvSpPr>
        <p:spPr/>
        <p:txBody>
          <a:bodyPr/>
          <a:lstStyle/>
          <a:p>
            <a:fld id="{6BB8281F-B19D-4764-859A-0A050474C51D}" type="slidenum">
              <a:rPr lang="en-GB" smtClean="0"/>
              <a:t>‹#›</a:t>
            </a:fld>
            <a:endParaRPr lang="en-GB"/>
          </a:p>
        </p:txBody>
      </p:sp>
    </p:spTree>
    <p:extLst>
      <p:ext uri="{BB962C8B-B14F-4D97-AF65-F5344CB8AC3E}">
        <p14:creationId xmlns:p14="http://schemas.microsoft.com/office/powerpoint/2010/main" val="2144412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86E627-DE44-6964-66B8-6F01D379A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BFE5F6B-330F-BFE9-D39B-1EA3AF57C5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1456D4-9B67-5771-2ABC-9AE9401344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64A246-7592-4632-B919-821DF49FE86B}" type="datetimeFigureOut">
              <a:rPr lang="en-GB" smtClean="0"/>
              <a:t>17/05/2023</a:t>
            </a:fld>
            <a:endParaRPr lang="en-GB"/>
          </a:p>
        </p:txBody>
      </p:sp>
      <p:sp>
        <p:nvSpPr>
          <p:cNvPr id="5" name="Footer Placeholder 4">
            <a:extLst>
              <a:ext uri="{FF2B5EF4-FFF2-40B4-BE49-F238E27FC236}">
                <a16:creationId xmlns:a16="http://schemas.microsoft.com/office/drawing/2014/main" id="{CE42E996-ED16-4C16-8883-6F7BDA70A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AF50C61-E6E9-BAB8-2C6C-1FD709330E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8281F-B19D-4764-859A-0A050474C51D}" type="slidenum">
              <a:rPr lang="en-GB" smtClean="0"/>
              <a:t>‹#›</a:t>
            </a:fld>
            <a:endParaRPr lang="en-GB"/>
          </a:p>
        </p:txBody>
      </p:sp>
    </p:spTree>
    <p:extLst>
      <p:ext uri="{BB962C8B-B14F-4D97-AF65-F5344CB8AC3E}">
        <p14:creationId xmlns:p14="http://schemas.microsoft.com/office/powerpoint/2010/main" val="2259929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nna university Logo Vector (.CDR) Free Download">
            <a:extLst>
              <a:ext uri="{FF2B5EF4-FFF2-40B4-BE49-F238E27FC236}">
                <a16:creationId xmlns:a16="http://schemas.microsoft.com/office/drawing/2014/main" id="{CB5402E3-2538-9BC5-3E36-C63F4A115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6" y="655810"/>
            <a:ext cx="1362525" cy="1348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A1A3EB8-DE5A-B039-C135-98AF70E932BF}"/>
              </a:ext>
            </a:extLst>
          </p:cNvPr>
          <p:cNvPicPr>
            <a:picLocks noChangeAspect="1"/>
          </p:cNvPicPr>
          <p:nvPr/>
        </p:nvPicPr>
        <p:blipFill>
          <a:blip r:embed="rId3"/>
          <a:stretch>
            <a:fillRect/>
          </a:stretch>
        </p:blipFill>
        <p:spPr>
          <a:xfrm>
            <a:off x="9231005" y="386472"/>
            <a:ext cx="2195990" cy="1951992"/>
          </a:xfrm>
          <a:prstGeom prst="rect">
            <a:avLst/>
          </a:prstGeom>
        </p:spPr>
      </p:pic>
      <p:sp>
        <p:nvSpPr>
          <p:cNvPr id="8" name="TextBox 7">
            <a:extLst>
              <a:ext uri="{FF2B5EF4-FFF2-40B4-BE49-F238E27FC236}">
                <a16:creationId xmlns:a16="http://schemas.microsoft.com/office/drawing/2014/main" id="{05287516-9C8D-E255-381B-24B3663B59E7}"/>
              </a:ext>
            </a:extLst>
          </p:cNvPr>
          <p:cNvSpPr txBox="1"/>
          <p:nvPr/>
        </p:nvSpPr>
        <p:spPr>
          <a:xfrm>
            <a:off x="2269779" y="2258942"/>
            <a:ext cx="7208668" cy="1569660"/>
          </a:xfrm>
          <a:prstGeom prst="rect">
            <a:avLst/>
          </a:prstGeom>
          <a:noFill/>
        </p:spPr>
        <p:txBody>
          <a:bodyPr wrap="square" rtlCol="0">
            <a:spAutoFit/>
          </a:bodyPr>
          <a:lstStyle/>
          <a:p>
            <a:pPr algn="ctr"/>
            <a:r>
              <a:rPr lang="en-US" sz="4800" dirty="0">
                <a:latin typeface="Bahnschrift SemiBold" panose="020B0502040204020203" pitchFamily="34" charset="0"/>
              </a:rPr>
              <a:t>MULTI-DIMENSIONAL RAYCASTING</a:t>
            </a:r>
            <a:endParaRPr lang="en-GB" sz="4800" dirty="0">
              <a:latin typeface="Bahnschrift SemiBold" panose="020B0502040204020203" pitchFamily="34" charset="0"/>
            </a:endParaRPr>
          </a:p>
        </p:txBody>
      </p:sp>
      <p:sp>
        <p:nvSpPr>
          <p:cNvPr id="9" name="TextBox 8">
            <a:extLst>
              <a:ext uri="{FF2B5EF4-FFF2-40B4-BE49-F238E27FC236}">
                <a16:creationId xmlns:a16="http://schemas.microsoft.com/office/drawing/2014/main" id="{BA181517-0084-AD67-ABB6-783D61B6647B}"/>
              </a:ext>
            </a:extLst>
          </p:cNvPr>
          <p:cNvSpPr txBox="1"/>
          <p:nvPr/>
        </p:nvSpPr>
        <p:spPr>
          <a:xfrm>
            <a:off x="7601662" y="4426029"/>
            <a:ext cx="4590338" cy="1477328"/>
          </a:xfrm>
          <a:prstGeom prst="rect">
            <a:avLst/>
          </a:prstGeom>
          <a:noFill/>
        </p:spPr>
        <p:txBody>
          <a:bodyPr wrap="square" rtlCol="0">
            <a:spAutoFit/>
          </a:bodyPr>
          <a:lstStyle/>
          <a:p>
            <a:r>
              <a:rPr lang="en-GB" b="1" dirty="0"/>
              <a:t>Done by,</a:t>
            </a:r>
          </a:p>
          <a:p>
            <a:r>
              <a:rPr lang="en-GB" dirty="0"/>
              <a:t>Shadrach Gideon S P     - 311419104071</a:t>
            </a:r>
          </a:p>
          <a:p>
            <a:r>
              <a:rPr lang="en-GB" dirty="0"/>
              <a:t>K Suraj                             - 311419104083</a:t>
            </a:r>
          </a:p>
          <a:p>
            <a:r>
              <a:rPr lang="en-GB" dirty="0"/>
              <a:t>SK Wasi Ahamed           - 311419104097</a:t>
            </a:r>
          </a:p>
          <a:p>
            <a:r>
              <a:rPr lang="en-GB" dirty="0"/>
              <a:t>Zaffer Ahmed H M        - 311419104100</a:t>
            </a:r>
          </a:p>
        </p:txBody>
      </p:sp>
      <p:sp>
        <p:nvSpPr>
          <p:cNvPr id="10" name="TextBox 9">
            <a:extLst>
              <a:ext uri="{FF2B5EF4-FFF2-40B4-BE49-F238E27FC236}">
                <a16:creationId xmlns:a16="http://schemas.microsoft.com/office/drawing/2014/main" id="{75D47502-7AAE-6598-1F13-8D6A9F5783CE}"/>
              </a:ext>
            </a:extLst>
          </p:cNvPr>
          <p:cNvSpPr txBox="1"/>
          <p:nvPr/>
        </p:nvSpPr>
        <p:spPr>
          <a:xfrm>
            <a:off x="7601662" y="4105790"/>
            <a:ext cx="2046912" cy="369332"/>
          </a:xfrm>
          <a:prstGeom prst="rect">
            <a:avLst/>
          </a:prstGeom>
          <a:noFill/>
        </p:spPr>
        <p:txBody>
          <a:bodyPr wrap="square" rtlCol="0">
            <a:spAutoFit/>
          </a:bodyPr>
          <a:lstStyle/>
          <a:p>
            <a:r>
              <a:rPr lang="en-GB" b="1" dirty="0"/>
              <a:t>Batch no: 10</a:t>
            </a:r>
          </a:p>
        </p:txBody>
      </p:sp>
      <p:sp>
        <p:nvSpPr>
          <p:cNvPr id="11" name="TextBox 10">
            <a:extLst>
              <a:ext uri="{FF2B5EF4-FFF2-40B4-BE49-F238E27FC236}">
                <a16:creationId xmlns:a16="http://schemas.microsoft.com/office/drawing/2014/main" id="{55461FFB-BB66-98BB-5B82-512567620A13}"/>
              </a:ext>
            </a:extLst>
          </p:cNvPr>
          <p:cNvSpPr txBox="1"/>
          <p:nvPr/>
        </p:nvSpPr>
        <p:spPr>
          <a:xfrm>
            <a:off x="1154697" y="4629010"/>
            <a:ext cx="1203406" cy="369332"/>
          </a:xfrm>
          <a:prstGeom prst="rect">
            <a:avLst/>
          </a:prstGeom>
          <a:noFill/>
        </p:spPr>
        <p:txBody>
          <a:bodyPr wrap="none" rtlCol="0">
            <a:spAutoFit/>
          </a:bodyPr>
          <a:lstStyle/>
          <a:p>
            <a:r>
              <a:rPr lang="en-GB" b="1" dirty="0"/>
              <a:t>Guided by,</a:t>
            </a:r>
          </a:p>
        </p:txBody>
      </p:sp>
      <p:sp>
        <p:nvSpPr>
          <p:cNvPr id="12" name="TextBox 11">
            <a:extLst>
              <a:ext uri="{FF2B5EF4-FFF2-40B4-BE49-F238E27FC236}">
                <a16:creationId xmlns:a16="http://schemas.microsoft.com/office/drawing/2014/main" id="{C6A905F9-7B76-DFAA-ACAD-F25ECA03E51A}"/>
              </a:ext>
            </a:extLst>
          </p:cNvPr>
          <p:cNvSpPr txBox="1"/>
          <p:nvPr/>
        </p:nvSpPr>
        <p:spPr>
          <a:xfrm>
            <a:off x="1154696" y="4998342"/>
            <a:ext cx="2458515" cy="646331"/>
          </a:xfrm>
          <a:prstGeom prst="rect">
            <a:avLst/>
          </a:prstGeom>
          <a:noFill/>
        </p:spPr>
        <p:txBody>
          <a:bodyPr wrap="square" rtlCol="0">
            <a:spAutoFit/>
          </a:bodyPr>
          <a:lstStyle/>
          <a:p>
            <a:r>
              <a:rPr lang="en-GB" dirty="0" err="1"/>
              <a:t>Ms.D.Rejitha</a:t>
            </a:r>
            <a:r>
              <a:rPr lang="en-GB" dirty="0"/>
              <a:t>, M.E.,</a:t>
            </a:r>
          </a:p>
          <a:p>
            <a:r>
              <a:rPr lang="en-GB" dirty="0"/>
              <a:t>CSE DEPARTMENT</a:t>
            </a:r>
          </a:p>
        </p:txBody>
      </p:sp>
    </p:spTree>
    <p:extLst>
      <p:ext uri="{BB962C8B-B14F-4D97-AF65-F5344CB8AC3E}">
        <p14:creationId xmlns:p14="http://schemas.microsoft.com/office/powerpoint/2010/main" val="432199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830997"/>
          </a:xfrm>
          <a:prstGeom prst="rect">
            <a:avLst/>
          </a:prstGeom>
          <a:noFill/>
        </p:spPr>
        <p:txBody>
          <a:bodyPr wrap="square" rtlCol="0">
            <a:spAutoFit/>
          </a:bodyPr>
          <a:lstStyle/>
          <a:p>
            <a:pPr algn="ctr"/>
            <a:r>
              <a:rPr lang="en-US" sz="4800" dirty="0"/>
              <a:t>ARCHITECTURE DIAGRAM</a:t>
            </a:r>
            <a:endParaRPr lang="en-GB" sz="4800" dirty="0"/>
          </a:p>
        </p:txBody>
      </p:sp>
      <p:pic>
        <p:nvPicPr>
          <p:cNvPr id="9" name="Picture 8">
            <a:extLst>
              <a:ext uri="{FF2B5EF4-FFF2-40B4-BE49-F238E27FC236}">
                <a16:creationId xmlns:a16="http://schemas.microsoft.com/office/drawing/2014/main" id="{90EFA8D5-A9B3-19A4-8B38-25DFCB1C1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54" y="957853"/>
            <a:ext cx="1507854" cy="1507854"/>
          </a:xfrm>
          <a:prstGeom prst="rect">
            <a:avLst/>
          </a:prstGeom>
        </p:spPr>
      </p:pic>
      <p:sp>
        <p:nvSpPr>
          <p:cNvPr id="10" name="Rectangle 9">
            <a:extLst>
              <a:ext uri="{FF2B5EF4-FFF2-40B4-BE49-F238E27FC236}">
                <a16:creationId xmlns:a16="http://schemas.microsoft.com/office/drawing/2014/main" id="{44E69C84-E5D8-A7E4-7432-310148EAD378}"/>
              </a:ext>
            </a:extLst>
          </p:cNvPr>
          <p:cNvSpPr/>
          <p:nvPr/>
        </p:nvSpPr>
        <p:spPr>
          <a:xfrm>
            <a:off x="1798416" y="2940419"/>
            <a:ext cx="2047069" cy="100280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Interface</a:t>
            </a:r>
            <a:endParaRPr lang="en-GB" dirty="0"/>
          </a:p>
        </p:txBody>
      </p:sp>
      <p:sp>
        <p:nvSpPr>
          <p:cNvPr id="17" name="Arrow: Left-Right 16">
            <a:extLst>
              <a:ext uri="{FF2B5EF4-FFF2-40B4-BE49-F238E27FC236}">
                <a16:creationId xmlns:a16="http://schemas.microsoft.com/office/drawing/2014/main" id="{E34AA232-81B7-F702-E43F-43B6CF5B467C}"/>
              </a:ext>
            </a:extLst>
          </p:cNvPr>
          <p:cNvSpPr/>
          <p:nvPr/>
        </p:nvSpPr>
        <p:spPr>
          <a:xfrm>
            <a:off x="7954851" y="3381993"/>
            <a:ext cx="1343521" cy="25482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Left-Right 17">
            <a:extLst>
              <a:ext uri="{FF2B5EF4-FFF2-40B4-BE49-F238E27FC236}">
                <a16:creationId xmlns:a16="http://schemas.microsoft.com/office/drawing/2014/main" id="{6A3A7215-9CF0-B298-B799-DD528E15794E}"/>
              </a:ext>
            </a:extLst>
          </p:cNvPr>
          <p:cNvSpPr/>
          <p:nvPr/>
        </p:nvSpPr>
        <p:spPr>
          <a:xfrm>
            <a:off x="3911528" y="3410517"/>
            <a:ext cx="1727271" cy="2699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E10613CC-C893-8782-DA98-0A8B6B36DE0B}"/>
              </a:ext>
            </a:extLst>
          </p:cNvPr>
          <p:cNvSpPr txBox="1"/>
          <p:nvPr/>
        </p:nvSpPr>
        <p:spPr>
          <a:xfrm>
            <a:off x="1461199" y="1034298"/>
            <a:ext cx="645953" cy="369332"/>
          </a:xfrm>
          <a:prstGeom prst="rect">
            <a:avLst/>
          </a:prstGeom>
          <a:noFill/>
        </p:spPr>
        <p:txBody>
          <a:bodyPr wrap="square" rtlCol="0">
            <a:spAutoFit/>
          </a:bodyPr>
          <a:lstStyle/>
          <a:p>
            <a:r>
              <a:rPr lang="en-US" b="1" dirty="0"/>
              <a:t>User</a:t>
            </a:r>
            <a:endParaRPr lang="en-GB" b="1" dirty="0"/>
          </a:p>
        </p:txBody>
      </p:sp>
      <p:sp>
        <p:nvSpPr>
          <p:cNvPr id="34" name="TextBox 33">
            <a:extLst>
              <a:ext uri="{FF2B5EF4-FFF2-40B4-BE49-F238E27FC236}">
                <a16:creationId xmlns:a16="http://schemas.microsoft.com/office/drawing/2014/main" id="{F147B300-8E63-E6BD-6205-D52491D0C0FA}"/>
              </a:ext>
            </a:extLst>
          </p:cNvPr>
          <p:cNvSpPr txBox="1"/>
          <p:nvPr/>
        </p:nvSpPr>
        <p:spPr>
          <a:xfrm>
            <a:off x="2779716" y="2003974"/>
            <a:ext cx="670805" cy="307777"/>
          </a:xfrm>
          <a:prstGeom prst="rect">
            <a:avLst/>
          </a:prstGeom>
          <a:noFill/>
        </p:spPr>
        <p:txBody>
          <a:bodyPr wrap="square" rtlCol="0">
            <a:spAutoFit/>
          </a:bodyPr>
          <a:lstStyle/>
          <a:p>
            <a:r>
              <a:rPr lang="en-US" sz="1400" b="1" dirty="0"/>
              <a:t>Inputs</a:t>
            </a:r>
            <a:endParaRPr lang="en-GB" sz="1400" b="1" dirty="0"/>
          </a:p>
        </p:txBody>
      </p:sp>
      <p:sp>
        <p:nvSpPr>
          <p:cNvPr id="35" name="TextBox 34">
            <a:extLst>
              <a:ext uri="{FF2B5EF4-FFF2-40B4-BE49-F238E27FC236}">
                <a16:creationId xmlns:a16="http://schemas.microsoft.com/office/drawing/2014/main" id="{9323388B-0605-4BC8-5764-482794FF6FF0}"/>
              </a:ext>
            </a:extLst>
          </p:cNvPr>
          <p:cNvSpPr txBox="1"/>
          <p:nvPr/>
        </p:nvSpPr>
        <p:spPr>
          <a:xfrm>
            <a:off x="358469" y="3636822"/>
            <a:ext cx="792205" cy="307777"/>
          </a:xfrm>
          <a:prstGeom prst="rect">
            <a:avLst/>
          </a:prstGeom>
          <a:noFill/>
        </p:spPr>
        <p:txBody>
          <a:bodyPr wrap="none" rtlCol="0">
            <a:spAutoFit/>
          </a:bodyPr>
          <a:lstStyle/>
          <a:p>
            <a:r>
              <a:rPr lang="en-US" sz="1400" b="1" dirty="0"/>
              <a:t>Outputs</a:t>
            </a:r>
            <a:endParaRPr lang="en-GB" sz="1400" b="1" dirty="0"/>
          </a:p>
        </p:txBody>
      </p:sp>
      <p:pic>
        <p:nvPicPr>
          <p:cNvPr id="3" name="Picture 2">
            <a:extLst>
              <a:ext uri="{FF2B5EF4-FFF2-40B4-BE49-F238E27FC236}">
                <a16:creationId xmlns:a16="http://schemas.microsoft.com/office/drawing/2014/main" id="{D336BE93-3A41-2E2F-0ED7-49749A5FF4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1123" y="3101455"/>
            <a:ext cx="2243729" cy="888056"/>
          </a:xfrm>
          <a:prstGeom prst="rect">
            <a:avLst/>
          </a:prstGeom>
        </p:spPr>
      </p:pic>
      <p:sp>
        <p:nvSpPr>
          <p:cNvPr id="8" name="Rectangle 7">
            <a:extLst>
              <a:ext uri="{FF2B5EF4-FFF2-40B4-BE49-F238E27FC236}">
                <a16:creationId xmlns:a16="http://schemas.microsoft.com/office/drawing/2014/main" id="{9505F6C1-B167-1496-16E9-DAA8DAE7769A}"/>
              </a:ext>
            </a:extLst>
          </p:cNvPr>
          <p:cNvSpPr/>
          <p:nvPr/>
        </p:nvSpPr>
        <p:spPr>
          <a:xfrm>
            <a:off x="6923249" y="5839852"/>
            <a:ext cx="1427443" cy="6992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Ray casting</a:t>
            </a:r>
            <a:endParaRPr lang="en-GB" dirty="0"/>
          </a:p>
        </p:txBody>
      </p:sp>
      <p:sp>
        <p:nvSpPr>
          <p:cNvPr id="15" name="Rectangle 14">
            <a:extLst>
              <a:ext uri="{FF2B5EF4-FFF2-40B4-BE49-F238E27FC236}">
                <a16:creationId xmlns:a16="http://schemas.microsoft.com/office/drawing/2014/main" id="{9EF7410E-1D74-F646-D2B7-180CBEE680B3}"/>
              </a:ext>
            </a:extLst>
          </p:cNvPr>
          <p:cNvSpPr/>
          <p:nvPr/>
        </p:nvSpPr>
        <p:spPr>
          <a:xfrm>
            <a:off x="9370049" y="2957740"/>
            <a:ext cx="2047069" cy="100280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Audio</a:t>
            </a:r>
            <a:endParaRPr lang="en-GB" dirty="0"/>
          </a:p>
        </p:txBody>
      </p:sp>
      <p:sp>
        <p:nvSpPr>
          <p:cNvPr id="16" name="Rectangle 15">
            <a:extLst>
              <a:ext uri="{FF2B5EF4-FFF2-40B4-BE49-F238E27FC236}">
                <a16:creationId xmlns:a16="http://schemas.microsoft.com/office/drawing/2014/main" id="{0F858C6B-465C-D5CB-8744-7A1DBD3BBF63}"/>
              </a:ext>
            </a:extLst>
          </p:cNvPr>
          <p:cNvSpPr/>
          <p:nvPr/>
        </p:nvSpPr>
        <p:spPr>
          <a:xfrm>
            <a:off x="9298373" y="1322199"/>
            <a:ext cx="2047069" cy="100280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Asset Manager</a:t>
            </a:r>
            <a:endParaRPr lang="en-GB" dirty="0"/>
          </a:p>
        </p:txBody>
      </p:sp>
      <p:sp>
        <p:nvSpPr>
          <p:cNvPr id="26" name="Rectangle 25">
            <a:extLst>
              <a:ext uri="{FF2B5EF4-FFF2-40B4-BE49-F238E27FC236}">
                <a16:creationId xmlns:a16="http://schemas.microsoft.com/office/drawing/2014/main" id="{C3B9AE88-BEC3-95E0-9DCD-420A0F10B775}"/>
              </a:ext>
            </a:extLst>
          </p:cNvPr>
          <p:cNvSpPr/>
          <p:nvPr/>
        </p:nvSpPr>
        <p:spPr>
          <a:xfrm>
            <a:off x="9370049" y="4451673"/>
            <a:ext cx="2047069" cy="100280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A.I. Script</a:t>
            </a:r>
          </a:p>
        </p:txBody>
      </p:sp>
      <p:sp>
        <p:nvSpPr>
          <p:cNvPr id="4" name="Rectangle 3">
            <a:extLst>
              <a:ext uri="{FF2B5EF4-FFF2-40B4-BE49-F238E27FC236}">
                <a16:creationId xmlns:a16="http://schemas.microsoft.com/office/drawing/2014/main" id="{96FB56EA-B440-D511-D4FB-667EA896A86B}"/>
              </a:ext>
            </a:extLst>
          </p:cNvPr>
          <p:cNvSpPr/>
          <p:nvPr/>
        </p:nvSpPr>
        <p:spPr>
          <a:xfrm>
            <a:off x="9157240" y="5926536"/>
            <a:ext cx="1107751" cy="54265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2D Map</a:t>
            </a:r>
            <a:endParaRPr lang="en-GB" dirty="0"/>
          </a:p>
        </p:txBody>
      </p:sp>
      <p:sp>
        <p:nvSpPr>
          <p:cNvPr id="6" name="Rectangle 5">
            <a:extLst>
              <a:ext uri="{FF2B5EF4-FFF2-40B4-BE49-F238E27FC236}">
                <a16:creationId xmlns:a16="http://schemas.microsoft.com/office/drawing/2014/main" id="{6AECC5EB-B838-2DD8-6BCD-BF0C0445DD7A}"/>
              </a:ext>
            </a:extLst>
          </p:cNvPr>
          <p:cNvSpPr/>
          <p:nvPr/>
        </p:nvSpPr>
        <p:spPr>
          <a:xfrm>
            <a:off x="5542124" y="4898476"/>
            <a:ext cx="1107751" cy="5559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3D Map</a:t>
            </a:r>
            <a:endParaRPr lang="en-GB" dirty="0"/>
          </a:p>
        </p:txBody>
      </p:sp>
      <p:sp>
        <p:nvSpPr>
          <p:cNvPr id="22" name="Arrow: Left-Right 21">
            <a:extLst>
              <a:ext uri="{FF2B5EF4-FFF2-40B4-BE49-F238E27FC236}">
                <a16:creationId xmlns:a16="http://schemas.microsoft.com/office/drawing/2014/main" id="{EDEADA42-1485-4122-7562-3108E0A65492}"/>
              </a:ext>
            </a:extLst>
          </p:cNvPr>
          <p:cNvSpPr/>
          <p:nvPr/>
        </p:nvSpPr>
        <p:spPr>
          <a:xfrm rot="16200000">
            <a:off x="5856715" y="4190084"/>
            <a:ext cx="1053090" cy="254828"/>
          </a:xfrm>
          <a:prstGeom prst="lef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Arrow: Bent-Up 27">
            <a:extLst>
              <a:ext uri="{FF2B5EF4-FFF2-40B4-BE49-F238E27FC236}">
                <a16:creationId xmlns:a16="http://schemas.microsoft.com/office/drawing/2014/main" id="{56B5C397-80DB-EECC-AB32-4CF2A3CC1C6B}"/>
              </a:ext>
            </a:extLst>
          </p:cNvPr>
          <p:cNvSpPr/>
          <p:nvPr/>
        </p:nvSpPr>
        <p:spPr>
          <a:xfrm rot="10800000" flipV="1">
            <a:off x="624097" y="2356669"/>
            <a:ext cx="1108274" cy="1280153"/>
          </a:xfrm>
          <a:prstGeom prst="bentUpArrow">
            <a:avLst>
              <a:gd name="adj1" fmla="val 13269"/>
              <a:gd name="adj2" fmla="val 14899"/>
              <a:gd name="adj3" fmla="val 18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Bent-Up 28">
            <a:extLst>
              <a:ext uri="{FF2B5EF4-FFF2-40B4-BE49-F238E27FC236}">
                <a16:creationId xmlns:a16="http://schemas.microsoft.com/office/drawing/2014/main" id="{76252334-C1DB-9054-11CA-9CE3F5B32461}"/>
              </a:ext>
            </a:extLst>
          </p:cNvPr>
          <p:cNvSpPr/>
          <p:nvPr/>
        </p:nvSpPr>
        <p:spPr>
          <a:xfrm flipV="1">
            <a:off x="1671442" y="1622007"/>
            <a:ext cx="1108274" cy="1280153"/>
          </a:xfrm>
          <a:prstGeom prst="bentUpArrow">
            <a:avLst>
              <a:gd name="adj1" fmla="val 13269"/>
              <a:gd name="adj2" fmla="val 14899"/>
              <a:gd name="adj3" fmla="val 18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Left-Up 30">
            <a:extLst>
              <a:ext uri="{FF2B5EF4-FFF2-40B4-BE49-F238E27FC236}">
                <a16:creationId xmlns:a16="http://schemas.microsoft.com/office/drawing/2014/main" id="{6D77D52B-A979-2769-9A9B-6EDE1145A5EC}"/>
              </a:ext>
            </a:extLst>
          </p:cNvPr>
          <p:cNvSpPr/>
          <p:nvPr/>
        </p:nvSpPr>
        <p:spPr>
          <a:xfrm rot="10800000">
            <a:off x="6649927" y="1622007"/>
            <a:ext cx="2609850" cy="1564602"/>
          </a:xfrm>
          <a:prstGeom prst="leftUpArrow">
            <a:avLst>
              <a:gd name="adj1" fmla="val 8779"/>
              <a:gd name="adj2" fmla="val 13114"/>
              <a:gd name="adj3" fmla="val 13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Left-Up 31">
            <a:extLst>
              <a:ext uri="{FF2B5EF4-FFF2-40B4-BE49-F238E27FC236}">
                <a16:creationId xmlns:a16="http://schemas.microsoft.com/office/drawing/2014/main" id="{73B14368-BA57-0BF5-4D31-F12F214B7307}"/>
              </a:ext>
            </a:extLst>
          </p:cNvPr>
          <p:cNvSpPr/>
          <p:nvPr/>
        </p:nvSpPr>
        <p:spPr>
          <a:xfrm rot="5400000">
            <a:off x="7543480" y="3460180"/>
            <a:ext cx="1385523" cy="2047069"/>
          </a:xfrm>
          <a:prstGeom prst="leftUpArrow">
            <a:avLst>
              <a:gd name="adj1" fmla="val 8779"/>
              <a:gd name="adj2" fmla="val 13114"/>
              <a:gd name="adj3" fmla="val 13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Right 35">
            <a:extLst>
              <a:ext uri="{FF2B5EF4-FFF2-40B4-BE49-F238E27FC236}">
                <a16:creationId xmlns:a16="http://schemas.microsoft.com/office/drawing/2014/main" id="{6B7337F6-B2D4-F270-1EC5-B47A8977696E}"/>
              </a:ext>
            </a:extLst>
          </p:cNvPr>
          <p:cNvSpPr/>
          <p:nvPr/>
        </p:nvSpPr>
        <p:spPr>
          <a:xfrm rot="10800000">
            <a:off x="8395412" y="6092510"/>
            <a:ext cx="717108" cy="210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Bent-Up 36">
            <a:extLst>
              <a:ext uri="{FF2B5EF4-FFF2-40B4-BE49-F238E27FC236}">
                <a16:creationId xmlns:a16="http://schemas.microsoft.com/office/drawing/2014/main" id="{966F9D40-21DA-B876-B00E-B8861E3F8B83}"/>
              </a:ext>
            </a:extLst>
          </p:cNvPr>
          <p:cNvSpPr/>
          <p:nvPr/>
        </p:nvSpPr>
        <p:spPr>
          <a:xfrm rot="10800000" flipV="1">
            <a:off x="5920558" y="5508907"/>
            <a:ext cx="925403" cy="831947"/>
          </a:xfrm>
          <a:prstGeom prst="bentUpArrow">
            <a:avLst>
              <a:gd name="adj1" fmla="val 13269"/>
              <a:gd name="adj2" fmla="val 14899"/>
              <a:gd name="adj3" fmla="val 18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5442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50326"/>
            <a:ext cx="12192000" cy="830997"/>
          </a:xfrm>
          <a:prstGeom prst="rect">
            <a:avLst/>
          </a:prstGeom>
          <a:noFill/>
        </p:spPr>
        <p:txBody>
          <a:bodyPr wrap="square" rtlCol="0">
            <a:spAutoFit/>
          </a:bodyPr>
          <a:lstStyle/>
          <a:p>
            <a:pPr algn="ctr"/>
            <a:r>
              <a:rPr lang="en-US" sz="4800" dirty="0"/>
              <a:t>SYSTEM REQUIREMENTS</a:t>
            </a:r>
            <a:endParaRPr lang="en-GB" sz="4800" dirty="0"/>
          </a:p>
        </p:txBody>
      </p:sp>
      <p:sp>
        <p:nvSpPr>
          <p:cNvPr id="6" name="TextBox 5">
            <a:extLst>
              <a:ext uri="{FF2B5EF4-FFF2-40B4-BE49-F238E27FC236}">
                <a16:creationId xmlns:a16="http://schemas.microsoft.com/office/drawing/2014/main" id="{89C80A85-1E6B-57EF-5298-9A3AF1A28284}"/>
              </a:ext>
            </a:extLst>
          </p:cNvPr>
          <p:cNvSpPr txBox="1"/>
          <p:nvPr/>
        </p:nvSpPr>
        <p:spPr>
          <a:xfrm>
            <a:off x="1051727" y="1815090"/>
            <a:ext cx="9487966" cy="1938992"/>
          </a:xfrm>
          <a:prstGeom prst="rect">
            <a:avLst/>
          </a:prstGeom>
          <a:noFill/>
        </p:spPr>
        <p:txBody>
          <a:bodyPr wrap="square" rtlCol="0">
            <a:spAutoFit/>
          </a:bodyPr>
          <a:lstStyle/>
          <a:p>
            <a:pPr marL="457200" indent="-457200">
              <a:spcAft>
                <a:spcPts val="600"/>
              </a:spcAft>
              <a:buFont typeface="Wingdings" panose="05000000000000000000" pitchFamily="2" charset="2"/>
              <a:buChar char="Ø"/>
            </a:pPr>
            <a:r>
              <a:rPr lang="en-GB" sz="2000" dirty="0"/>
              <a:t>System : Pentium IV 2.4 GHz. </a:t>
            </a:r>
          </a:p>
          <a:p>
            <a:pPr marL="457200" indent="-457200">
              <a:spcAft>
                <a:spcPts val="600"/>
              </a:spcAft>
              <a:buFont typeface="Wingdings" panose="05000000000000000000" pitchFamily="2" charset="2"/>
              <a:buChar char="Ø"/>
            </a:pPr>
            <a:r>
              <a:rPr lang="en-GB" sz="2000" dirty="0"/>
              <a:t>Hard Disk : 40 GB. </a:t>
            </a:r>
          </a:p>
          <a:p>
            <a:pPr marL="457200" indent="-457200">
              <a:spcAft>
                <a:spcPts val="600"/>
              </a:spcAft>
              <a:buFont typeface="Wingdings" panose="05000000000000000000" pitchFamily="2" charset="2"/>
              <a:buChar char="Ø"/>
            </a:pPr>
            <a:r>
              <a:rPr lang="en-GB" sz="2000" dirty="0"/>
              <a:t>Monitor : 15 VGA Colour. </a:t>
            </a:r>
          </a:p>
          <a:p>
            <a:pPr marL="457200" indent="-457200">
              <a:spcAft>
                <a:spcPts val="600"/>
              </a:spcAft>
              <a:buFont typeface="Wingdings" panose="05000000000000000000" pitchFamily="2" charset="2"/>
              <a:buChar char="Ø"/>
            </a:pPr>
            <a:r>
              <a:rPr lang="en-GB" sz="2000" dirty="0"/>
              <a:t>Ram : 2 GB. </a:t>
            </a:r>
          </a:p>
          <a:p>
            <a:pPr marL="457200" indent="-457200">
              <a:spcAft>
                <a:spcPts val="600"/>
              </a:spcAft>
              <a:buFont typeface="Wingdings" panose="05000000000000000000" pitchFamily="2" charset="2"/>
              <a:buChar char="Ø"/>
            </a:pPr>
            <a:r>
              <a:rPr lang="en-GB" sz="2000" dirty="0"/>
              <a:t>Video card : GTX 910 or higher </a:t>
            </a:r>
          </a:p>
        </p:txBody>
      </p:sp>
      <p:sp>
        <p:nvSpPr>
          <p:cNvPr id="9" name="TextBox 8">
            <a:extLst>
              <a:ext uri="{FF2B5EF4-FFF2-40B4-BE49-F238E27FC236}">
                <a16:creationId xmlns:a16="http://schemas.microsoft.com/office/drawing/2014/main" id="{52931226-BE81-88B1-364A-4409C14E48D9}"/>
              </a:ext>
            </a:extLst>
          </p:cNvPr>
          <p:cNvSpPr txBox="1"/>
          <p:nvPr/>
        </p:nvSpPr>
        <p:spPr>
          <a:xfrm>
            <a:off x="1051727" y="4797863"/>
            <a:ext cx="9487966" cy="1169551"/>
          </a:xfrm>
          <a:prstGeom prst="rect">
            <a:avLst/>
          </a:prstGeom>
          <a:noFill/>
        </p:spPr>
        <p:txBody>
          <a:bodyPr wrap="square" rtlCol="0">
            <a:spAutoFit/>
          </a:bodyPr>
          <a:lstStyle/>
          <a:p>
            <a:pPr marL="457200" indent="-457200">
              <a:spcAft>
                <a:spcPts val="600"/>
              </a:spcAft>
              <a:buFont typeface="Wingdings" panose="05000000000000000000" pitchFamily="2" charset="2"/>
              <a:buChar char="Ø"/>
            </a:pPr>
            <a:r>
              <a:rPr lang="en-US" sz="2000" dirty="0"/>
              <a:t>Operating system : Windows 10 </a:t>
            </a:r>
          </a:p>
          <a:p>
            <a:pPr marL="457200" indent="-457200">
              <a:spcAft>
                <a:spcPts val="600"/>
              </a:spcAft>
              <a:buFont typeface="Wingdings" panose="05000000000000000000" pitchFamily="2" charset="2"/>
              <a:buChar char="Ø"/>
            </a:pPr>
            <a:r>
              <a:rPr lang="en-US" sz="2000" dirty="0"/>
              <a:t>Programming Language : Python 3.10.4 </a:t>
            </a:r>
          </a:p>
          <a:p>
            <a:pPr marL="457200" indent="-457200">
              <a:spcAft>
                <a:spcPts val="600"/>
              </a:spcAft>
              <a:buFont typeface="Wingdings" panose="05000000000000000000" pitchFamily="2" charset="2"/>
              <a:buChar char="Ø"/>
            </a:pPr>
            <a:r>
              <a:rPr lang="en-US" sz="2000" dirty="0"/>
              <a:t>Tool : Sublime text </a:t>
            </a:r>
            <a:endParaRPr lang="en-GB" sz="2000" dirty="0"/>
          </a:p>
        </p:txBody>
      </p:sp>
      <p:sp>
        <p:nvSpPr>
          <p:cNvPr id="10" name="TextBox 9">
            <a:extLst>
              <a:ext uri="{FF2B5EF4-FFF2-40B4-BE49-F238E27FC236}">
                <a16:creationId xmlns:a16="http://schemas.microsoft.com/office/drawing/2014/main" id="{458F0433-E9A6-55C2-9AA0-224F34332C66}"/>
              </a:ext>
            </a:extLst>
          </p:cNvPr>
          <p:cNvSpPr txBox="1"/>
          <p:nvPr/>
        </p:nvSpPr>
        <p:spPr>
          <a:xfrm>
            <a:off x="3739077" y="1038243"/>
            <a:ext cx="4713839" cy="646331"/>
          </a:xfrm>
          <a:prstGeom prst="rect">
            <a:avLst/>
          </a:prstGeom>
          <a:noFill/>
        </p:spPr>
        <p:txBody>
          <a:bodyPr wrap="square" rtlCol="0">
            <a:spAutoFit/>
          </a:bodyPr>
          <a:lstStyle/>
          <a:p>
            <a:r>
              <a:rPr lang="en-GB" sz="3600" dirty="0"/>
              <a:t>Hardware Requirements</a:t>
            </a:r>
            <a:endParaRPr lang="en-GB" sz="2400" dirty="0"/>
          </a:p>
        </p:txBody>
      </p:sp>
      <p:sp>
        <p:nvSpPr>
          <p:cNvPr id="11" name="TextBox 10">
            <a:extLst>
              <a:ext uri="{FF2B5EF4-FFF2-40B4-BE49-F238E27FC236}">
                <a16:creationId xmlns:a16="http://schemas.microsoft.com/office/drawing/2014/main" id="{DE482B3B-50DE-2C4E-9C4C-DDBE29C30B81}"/>
              </a:ext>
            </a:extLst>
          </p:cNvPr>
          <p:cNvSpPr txBox="1"/>
          <p:nvPr/>
        </p:nvSpPr>
        <p:spPr>
          <a:xfrm>
            <a:off x="3823576" y="4020864"/>
            <a:ext cx="4544843" cy="646331"/>
          </a:xfrm>
          <a:prstGeom prst="rect">
            <a:avLst/>
          </a:prstGeom>
          <a:noFill/>
        </p:spPr>
        <p:txBody>
          <a:bodyPr wrap="square" rtlCol="0">
            <a:spAutoFit/>
          </a:bodyPr>
          <a:lstStyle/>
          <a:p>
            <a:r>
              <a:rPr lang="en-GB" sz="3600" dirty="0"/>
              <a:t>Software Requirements</a:t>
            </a:r>
            <a:endParaRPr lang="en-GB" sz="2400" dirty="0"/>
          </a:p>
        </p:txBody>
      </p:sp>
    </p:spTree>
    <p:extLst>
      <p:ext uri="{BB962C8B-B14F-4D97-AF65-F5344CB8AC3E}">
        <p14:creationId xmlns:p14="http://schemas.microsoft.com/office/powerpoint/2010/main" val="590010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830997"/>
          </a:xfrm>
          <a:prstGeom prst="rect">
            <a:avLst/>
          </a:prstGeom>
          <a:noFill/>
        </p:spPr>
        <p:txBody>
          <a:bodyPr wrap="square" rtlCol="0">
            <a:spAutoFit/>
          </a:bodyPr>
          <a:lstStyle/>
          <a:p>
            <a:pPr algn="ctr"/>
            <a:r>
              <a:rPr lang="en-US" sz="4800" dirty="0"/>
              <a:t>MODULES</a:t>
            </a:r>
            <a:endParaRPr lang="en-GB" sz="4800" dirty="0"/>
          </a:p>
        </p:txBody>
      </p:sp>
      <p:sp>
        <p:nvSpPr>
          <p:cNvPr id="3" name="TextBox 2">
            <a:extLst>
              <a:ext uri="{FF2B5EF4-FFF2-40B4-BE49-F238E27FC236}">
                <a16:creationId xmlns:a16="http://schemas.microsoft.com/office/drawing/2014/main" id="{C8E194FB-426D-C04A-3BD1-28CBD9274ABF}"/>
              </a:ext>
            </a:extLst>
          </p:cNvPr>
          <p:cNvSpPr txBox="1"/>
          <p:nvPr/>
        </p:nvSpPr>
        <p:spPr>
          <a:xfrm>
            <a:off x="1409387" y="1389980"/>
            <a:ext cx="9373225" cy="4078039"/>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GB" sz="2800" dirty="0"/>
              <a:t>Adding Input Management System.</a:t>
            </a:r>
            <a:endParaRPr lang="en-US" sz="2800" dirty="0"/>
          </a:p>
          <a:p>
            <a:pPr marL="457200" indent="-457200">
              <a:spcAft>
                <a:spcPts val="600"/>
              </a:spcAft>
              <a:buFont typeface="Arial" panose="020B0604020202020204" pitchFamily="34" charset="0"/>
              <a:buChar char="•"/>
            </a:pPr>
            <a:r>
              <a:rPr lang="en-GB" sz="2800" dirty="0"/>
              <a:t>Implementing Actions for Player (Shoot).</a:t>
            </a:r>
            <a:endParaRPr lang="en-US" sz="2800" dirty="0"/>
          </a:p>
          <a:p>
            <a:pPr marL="457200" indent="-457200">
              <a:spcAft>
                <a:spcPts val="600"/>
              </a:spcAft>
              <a:buFont typeface="Arial" panose="020B0604020202020204" pitchFamily="34" charset="0"/>
              <a:buChar char="•"/>
            </a:pPr>
            <a:r>
              <a:rPr lang="en-US" sz="2800" dirty="0"/>
              <a:t>Designing Character and Other Entities using Photoshop.</a:t>
            </a:r>
          </a:p>
          <a:p>
            <a:pPr marL="457200" indent="-457200">
              <a:spcAft>
                <a:spcPts val="600"/>
              </a:spcAft>
              <a:buFont typeface="Arial" panose="020B0604020202020204" pitchFamily="34" charset="0"/>
              <a:buChar char="•"/>
            </a:pPr>
            <a:r>
              <a:rPr lang="en-GB" sz="2800" dirty="0"/>
              <a:t>Creating a Medium-Scale map.</a:t>
            </a:r>
          </a:p>
          <a:p>
            <a:pPr marL="457200" indent="-457200">
              <a:spcAft>
                <a:spcPts val="600"/>
              </a:spcAft>
              <a:buFont typeface="Arial" panose="020B0604020202020204" pitchFamily="34" charset="0"/>
              <a:buChar char="•"/>
            </a:pPr>
            <a:r>
              <a:rPr lang="en-GB" sz="2800" dirty="0"/>
              <a:t>Adding Sprites.</a:t>
            </a:r>
          </a:p>
          <a:p>
            <a:pPr marL="457200" indent="-457200">
              <a:spcAft>
                <a:spcPts val="600"/>
              </a:spcAft>
              <a:buFont typeface="Arial" panose="020B0604020202020204" pitchFamily="34" charset="0"/>
              <a:buChar char="•"/>
            </a:pPr>
            <a:r>
              <a:rPr lang="en-GB" sz="2800" dirty="0"/>
              <a:t>Building Ray-casting as a Game Engine.</a:t>
            </a:r>
          </a:p>
          <a:p>
            <a:pPr marL="457200" indent="-457200">
              <a:spcAft>
                <a:spcPts val="600"/>
              </a:spcAft>
              <a:buFont typeface="Arial" panose="020B0604020202020204" pitchFamily="34" charset="0"/>
              <a:buChar char="•"/>
            </a:pPr>
            <a:r>
              <a:rPr lang="en-GB" sz="2800" dirty="0"/>
              <a:t>Implementing Unique A.I. Enemies.</a:t>
            </a:r>
          </a:p>
          <a:p>
            <a:pPr marL="457200" indent="-457200">
              <a:spcAft>
                <a:spcPts val="600"/>
              </a:spcAft>
              <a:buFont typeface="Arial" panose="020B0604020202020204" pitchFamily="34" charset="0"/>
              <a:buChar char="•"/>
            </a:pPr>
            <a:r>
              <a:rPr lang="en-GB" sz="2800" dirty="0"/>
              <a:t>Placing Entities in unique places of the game map.</a:t>
            </a:r>
          </a:p>
        </p:txBody>
      </p:sp>
    </p:spTree>
    <p:extLst>
      <p:ext uri="{BB962C8B-B14F-4D97-AF65-F5344CB8AC3E}">
        <p14:creationId xmlns:p14="http://schemas.microsoft.com/office/powerpoint/2010/main" val="3213673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342659"/>
            <a:ext cx="12192000" cy="646331"/>
          </a:xfrm>
          <a:prstGeom prst="rect">
            <a:avLst/>
          </a:prstGeom>
          <a:noFill/>
        </p:spPr>
        <p:txBody>
          <a:bodyPr wrap="square" rtlCol="0">
            <a:spAutoFit/>
          </a:bodyPr>
          <a:lstStyle/>
          <a:p>
            <a:pPr algn="ctr"/>
            <a:r>
              <a:rPr lang="en-GB" sz="3600" dirty="0"/>
              <a:t>Adding Input Management System</a:t>
            </a:r>
          </a:p>
        </p:txBody>
      </p:sp>
      <p:sp>
        <p:nvSpPr>
          <p:cNvPr id="6" name="Rectangle 5">
            <a:extLst>
              <a:ext uri="{FF2B5EF4-FFF2-40B4-BE49-F238E27FC236}">
                <a16:creationId xmlns:a16="http://schemas.microsoft.com/office/drawing/2014/main" id="{FA175243-ADAC-2BA3-9983-F0268F12EE4A}"/>
              </a:ext>
            </a:extLst>
          </p:cNvPr>
          <p:cNvSpPr/>
          <p:nvPr/>
        </p:nvSpPr>
        <p:spPr>
          <a:xfrm>
            <a:off x="0" y="6467382"/>
            <a:ext cx="1642188" cy="3906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2DD9F56-8742-8764-4EB1-9E915E9327CC}"/>
              </a:ext>
            </a:extLst>
          </p:cNvPr>
          <p:cNvSpPr txBox="1"/>
          <p:nvPr/>
        </p:nvSpPr>
        <p:spPr>
          <a:xfrm>
            <a:off x="204264" y="6488668"/>
            <a:ext cx="1437924" cy="400110"/>
          </a:xfrm>
          <a:prstGeom prst="rect">
            <a:avLst/>
          </a:prstGeom>
          <a:noFill/>
        </p:spPr>
        <p:txBody>
          <a:bodyPr wrap="square" rtlCol="0">
            <a:spAutoFit/>
          </a:bodyPr>
          <a:lstStyle/>
          <a:p>
            <a:r>
              <a:rPr lang="en-US" sz="2000" dirty="0"/>
              <a:t>Module 1</a:t>
            </a:r>
            <a:endParaRPr lang="en-GB" sz="2000" dirty="0"/>
          </a:p>
        </p:txBody>
      </p:sp>
      <p:sp>
        <p:nvSpPr>
          <p:cNvPr id="8" name="TextBox 7">
            <a:extLst>
              <a:ext uri="{FF2B5EF4-FFF2-40B4-BE49-F238E27FC236}">
                <a16:creationId xmlns:a16="http://schemas.microsoft.com/office/drawing/2014/main" id="{9D8F65F0-AF0F-3BFB-111A-DD254149ED15}"/>
              </a:ext>
            </a:extLst>
          </p:cNvPr>
          <p:cNvSpPr txBox="1"/>
          <p:nvPr/>
        </p:nvSpPr>
        <p:spPr>
          <a:xfrm>
            <a:off x="831410" y="1659285"/>
            <a:ext cx="10529180" cy="3539430"/>
          </a:xfrm>
          <a:prstGeom prst="rect">
            <a:avLst/>
          </a:prstGeom>
          <a:noFill/>
        </p:spPr>
        <p:txBody>
          <a:bodyPr wrap="square">
            <a:spAutoFit/>
          </a:bodyPr>
          <a:lstStyle/>
          <a:p>
            <a:pPr marL="285750" indent="-285750">
              <a:buFont typeface="Arial" panose="020B0604020202020204" pitchFamily="34" charset="0"/>
              <a:buChar char="•"/>
            </a:pPr>
            <a:r>
              <a:rPr lang="en-US" sz="2800" dirty="0"/>
              <a:t>The game character is controlled using the inputs from the Keyboard and Mouse.</a:t>
            </a:r>
          </a:p>
          <a:p>
            <a:pPr marL="285750" indent="-285750">
              <a:buFont typeface="Arial" panose="020B0604020202020204" pitchFamily="34" charset="0"/>
              <a:buChar char="•"/>
            </a:pPr>
            <a:r>
              <a:rPr lang="en-US" sz="2800" dirty="0"/>
              <a:t>When a key or a mouse movement occurs, the code detects it and executes a specific script according to the condition.</a:t>
            </a:r>
          </a:p>
          <a:p>
            <a:pPr marL="285750" indent="-285750">
              <a:buFont typeface="Arial" panose="020B0604020202020204" pitchFamily="34" charset="0"/>
              <a:buChar char="•"/>
            </a:pPr>
            <a:r>
              <a:rPr lang="en-US" sz="2800" dirty="0"/>
              <a:t>The movement of the player is done by using a few formulas shown in the next slide.</a:t>
            </a:r>
          </a:p>
          <a:p>
            <a:pPr marL="285750" indent="-285750">
              <a:buFont typeface="Arial" panose="020B0604020202020204" pitchFamily="34" charset="0"/>
              <a:buChar char="•"/>
            </a:pPr>
            <a:r>
              <a:rPr lang="en-US" sz="2800" dirty="0"/>
              <a:t>Gravity isn’t needed in this game, This is because the gameplay is set in a 2D plane.</a:t>
            </a:r>
          </a:p>
        </p:txBody>
      </p:sp>
    </p:spTree>
    <p:extLst>
      <p:ext uri="{BB962C8B-B14F-4D97-AF65-F5344CB8AC3E}">
        <p14:creationId xmlns:p14="http://schemas.microsoft.com/office/powerpoint/2010/main" val="3401871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175243-ADAC-2BA3-9983-F0268F12EE4A}"/>
              </a:ext>
            </a:extLst>
          </p:cNvPr>
          <p:cNvSpPr/>
          <p:nvPr/>
        </p:nvSpPr>
        <p:spPr>
          <a:xfrm>
            <a:off x="0" y="6467382"/>
            <a:ext cx="1642188" cy="3906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2DD9F56-8742-8764-4EB1-9E915E9327CC}"/>
              </a:ext>
            </a:extLst>
          </p:cNvPr>
          <p:cNvSpPr txBox="1"/>
          <p:nvPr/>
        </p:nvSpPr>
        <p:spPr>
          <a:xfrm>
            <a:off x="204264" y="6488668"/>
            <a:ext cx="1437924" cy="400110"/>
          </a:xfrm>
          <a:prstGeom prst="rect">
            <a:avLst/>
          </a:prstGeom>
          <a:noFill/>
        </p:spPr>
        <p:txBody>
          <a:bodyPr wrap="square" rtlCol="0">
            <a:spAutoFit/>
          </a:bodyPr>
          <a:lstStyle/>
          <a:p>
            <a:r>
              <a:rPr lang="en-US" sz="2000" dirty="0"/>
              <a:t>Module 1</a:t>
            </a:r>
            <a:endParaRPr lang="en-GB" sz="2000" dirty="0"/>
          </a:p>
        </p:txBody>
      </p:sp>
      <p:pic>
        <p:nvPicPr>
          <p:cNvPr id="4" name="Picture 3">
            <a:extLst>
              <a:ext uri="{FF2B5EF4-FFF2-40B4-BE49-F238E27FC236}">
                <a16:creationId xmlns:a16="http://schemas.microsoft.com/office/drawing/2014/main" id="{BAD52E23-2014-3089-4813-920EAFF57F71}"/>
              </a:ext>
            </a:extLst>
          </p:cNvPr>
          <p:cNvPicPr>
            <a:picLocks noChangeAspect="1"/>
          </p:cNvPicPr>
          <p:nvPr/>
        </p:nvPicPr>
        <p:blipFill>
          <a:blip r:embed="rId2"/>
          <a:stretch>
            <a:fillRect/>
          </a:stretch>
        </p:blipFill>
        <p:spPr>
          <a:xfrm>
            <a:off x="821094" y="591105"/>
            <a:ext cx="4285060" cy="2517005"/>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2E3A25BF-519C-C8FB-C3E8-FA28B7E0B2F3}"/>
              </a:ext>
            </a:extLst>
          </p:cNvPr>
          <p:cNvSpPr txBox="1"/>
          <p:nvPr/>
        </p:nvSpPr>
        <p:spPr>
          <a:xfrm>
            <a:off x="5529317" y="1246920"/>
            <a:ext cx="5582970" cy="1200329"/>
          </a:xfrm>
          <a:prstGeom prst="rect">
            <a:avLst/>
          </a:prstGeom>
          <a:noFill/>
        </p:spPr>
        <p:txBody>
          <a:bodyPr wrap="square" rtlCol="0">
            <a:spAutoFit/>
          </a:bodyPr>
          <a:lstStyle/>
          <a:p>
            <a:r>
              <a:rPr lang="en-US" dirty="0"/>
              <a:t>The formulas in the picture are for every axis, which when the assigned key is pressed the according formula is executed, which prompts the character to move in that specific direction.</a:t>
            </a:r>
            <a:endParaRPr lang="en-GB" dirty="0"/>
          </a:p>
        </p:txBody>
      </p:sp>
      <p:sp>
        <p:nvSpPr>
          <p:cNvPr id="11" name="TextBox 10">
            <a:extLst>
              <a:ext uri="{FF2B5EF4-FFF2-40B4-BE49-F238E27FC236}">
                <a16:creationId xmlns:a16="http://schemas.microsoft.com/office/drawing/2014/main" id="{F677CC3F-63D8-A43D-3445-28EF6B60C1C4}"/>
              </a:ext>
            </a:extLst>
          </p:cNvPr>
          <p:cNvSpPr txBox="1"/>
          <p:nvPr/>
        </p:nvSpPr>
        <p:spPr>
          <a:xfrm>
            <a:off x="1192844" y="4410752"/>
            <a:ext cx="5582970" cy="1200329"/>
          </a:xfrm>
          <a:prstGeom prst="rect">
            <a:avLst/>
          </a:prstGeom>
          <a:noFill/>
        </p:spPr>
        <p:txBody>
          <a:bodyPr wrap="square" rtlCol="0">
            <a:spAutoFit/>
          </a:bodyPr>
          <a:lstStyle/>
          <a:p>
            <a:pPr algn="r"/>
            <a:r>
              <a:rPr lang="en-US" dirty="0"/>
              <a:t>The gif shows how the player moves in the map using the formulas in the code when the key is pressed.</a:t>
            </a:r>
          </a:p>
          <a:p>
            <a:pPr algn="r"/>
            <a:r>
              <a:rPr lang="en-US" dirty="0"/>
              <a:t>Similarly when the mouse is moved the character’s vision is also moved accordingly.</a:t>
            </a:r>
            <a:endParaRPr lang="en-GB" dirty="0"/>
          </a:p>
        </p:txBody>
      </p:sp>
      <p:pic>
        <p:nvPicPr>
          <p:cNvPr id="13" name="Picture 12">
            <a:extLst>
              <a:ext uri="{FF2B5EF4-FFF2-40B4-BE49-F238E27FC236}">
                <a16:creationId xmlns:a16="http://schemas.microsoft.com/office/drawing/2014/main" id="{D3C63A57-A627-9D0E-5DEA-D924C0905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575" y="3810766"/>
            <a:ext cx="4133850" cy="2400299"/>
          </a:xfrm>
          <a:prstGeom prst="rect">
            <a:avLst/>
          </a:prstGeom>
        </p:spPr>
      </p:pic>
    </p:spTree>
    <p:extLst>
      <p:ext uri="{BB962C8B-B14F-4D97-AF65-F5344CB8AC3E}">
        <p14:creationId xmlns:p14="http://schemas.microsoft.com/office/powerpoint/2010/main" val="4191833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830997"/>
          </a:xfrm>
          <a:prstGeom prst="rect">
            <a:avLst/>
          </a:prstGeom>
          <a:noFill/>
        </p:spPr>
        <p:txBody>
          <a:bodyPr wrap="square" rtlCol="0">
            <a:spAutoFit/>
          </a:bodyPr>
          <a:lstStyle/>
          <a:p>
            <a:pPr algn="ctr"/>
            <a:r>
              <a:rPr lang="en-GB" sz="4800" dirty="0"/>
              <a:t>Implementing Actions for Player</a:t>
            </a:r>
          </a:p>
        </p:txBody>
      </p:sp>
      <p:sp>
        <p:nvSpPr>
          <p:cNvPr id="3" name="Rectangle 2">
            <a:extLst>
              <a:ext uri="{FF2B5EF4-FFF2-40B4-BE49-F238E27FC236}">
                <a16:creationId xmlns:a16="http://schemas.microsoft.com/office/drawing/2014/main" id="{D5A8E568-81D9-FD85-53E8-6A4340C9EC11}"/>
              </a:ext>
            </a:extLst>
          </p:cNvPr>
          <p:cNvSpPr/>
          <p:nvPr/>
        </p:nvSpPr>
        <p:spPr>
          <a:xfrm>
            <a:off x="0" y="6467382"/>
            <a:ext cx="1642188"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7DF8A59-77D8-E7AF-F127-1AC218AC4A2D}"/>
              </a:ext>
            </a:extLst>
          </p:cNvPr>
          <p:cNvSpPr txBox="1"/>
          <p:nvPr/>
        </p:nvSpPr>
        <p:spPr>
          <a:xfrm>
            <a:off x="204264" y="6488668"/>
            <a:ext cx="1437924" cy="400110"/>
          </a:xfrm>
          <a:prstGeom prst="rect">
            <a:avLst/>
          </a:prstGeom>
          <a:noFill/>
        </p:spPr>
        <p:txBody>
          <a:bodyPr wrap="square" rtlCol="0">
            <a:spAutoFit/>
          </a:bodyPr>
          <a:lstStyle/>
          <a:p>
            <a:r>
              <a:rPr lang="en-US" sz="2000" dirty="0"/>
              <a:t>Module 2</a:t>
            </a:r>
            <a:endParaRPr lang="en-GB" sz="2000" dirty="0"/>
          </a:p>
        </p:txBody>
      </p:sp>
      <p:sp>
        <p:nvSpPr>
          <p:cNvPr id="6" name="TextBox 5">
            <a:extLst>
              <a:ext uri="{FF2B5EF4-FFF2-40B4-BE49-F238E27FC236}">
                <a16:creationId xmlns:a16="http://schemas.microsoft.com/office/drawing/2014/main" id="{DE102B35-E47D-C11F-EDF2-B745EE3668AA}"/>
              </a:ext>
            </a:extLst>
          </p:cNvPr>
          <p:cNvSpPr txBox="1"/>
          <p:nvPr/>
        </p:nvSpPr>
        <p:spPr>
          <a:xfrm>
            <a:off x="831410" y="1100858"/>
            <a:ext cx="10529180" cy="4832092"/>
          </a:xfrm>
          <a:prstGeom prst="rect">
            <a:avLst/>
          </a:prstGeom>
          <a:noFill/>
        </p:spPr>
        <p:txBody>
          <a:bodyPr wrap="square">
            <a:spAutoFit/>
          </a:bodyPr>
          <a:lstStyle/>
          <a:p>
            <a:pPr marL="285750" indent="-285750">
              <a:buFont typeface="Arial" panose="020B0604020202020204" pitchFamily="34" charset="0"/>
              <a:buChar char="•"/>
            </a:pPr>
            <a:r>
              <a:rPr lang="en-US" sz="2800" dirty="0"/>
              <a:t>The player will be able to perform the basic actions,</a:t>
            </a:r>
          </a:p>
          <a:p>
            <a:r>
              <a:rPr lang="en-US" sz="2800" dirty="0"/>
              <a:t>		&gt; Move</a:t>
            </a:r>
          </a:p>
          <a:p>
            <a:r>
              <a:rPr lang="en-US" sz="2800" dirty="0"/>
              <a:t>		&gt; Shoot (Damage given)</a:t>
            </a:r>
          </a:p>
          <a:p>
            <a:r>
              <a:rPr lang="en-US" sz="2800" dirty="0"/>
              <a:t>		&gt; Damage taken</a:t>
            </a:r>
          </a:p>
          <a:p>
            <a:r>
              <a:rPr lang="en-US" sz="2800" dirty="0"/>
              <a:t>		&gt; Regenerate health</a:t>
            </a:r>
          </a:p>
          <a:p>
            <a:pPr marL="457200" indent="-457200">
              <a:buFont typeface="Arial" panose="020B0604020202020204" pitchFamily="34" charset="0"/>
              <a:buChar char="•"/>
            </a:pPr>
            <a:r>
              <a:rPr lang="en-US" sz="2800" dirty="0"/>
              <a:t>Movement of the player is already implemented using the Input Manager.</a:t>
            </a:r>
          </a:p>
          <a:p>
            <a:pPr marL="457200" indent="-457200">
              <a:buFont typeface="Arial" panose="020B0604020202020204" pitchFamily="34" charset="0"/>
              <a:buChar char="•"/>
            </a:pPr>
            <a:r>
              <a:rPr lang="en-US" sz="2800" dirty="0"/>
              <a:t>We used the Input manager again to record a certain action from the user, left click.</a:t>
            </a:r>
          </a:p>
          <a:p>
            <a:pPr marL="457200" indent="-457200">
              <a:buFont typeface="Arial" panose="020B0604020202020204" pitchFamily="34" charset="0"/>
              <a:buChar char="•"/>
            </a:pPr>
            <a:r>
              <a:rPr lang="en-US" sz="2800" dirty="0"/>
              <a:t>When the action is performed, the script will update both the weapon sprite and the values in the game.</a:t>
            </a:r>
          </a:p>
        </p:txBody>
      </p:sp>
    </p:spTree>
    <p:extLst>
      <p:ext uri="{BB962C8B-B14F-4D97-AF65-F5344CB8AC3E}">
        <p14:creationId xmlns:p14="http://schemas.microsoft.com/office/powerpoint/2010/main" val="304038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A8E568-81D9-FD85-53E8-6A4340C9EC11}"/>
              </a:ext>
            </a:extLst>
          </p:cNvPr>
          <p:cNvSpPr/>
          <p:nvPr/>
        </p:nvSpPr>
        <p:spPr>
          <a:xfrm>
            <a:off x="0" y="6467382"/>
            <a:ext cx="1642188"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7DF8A59-77D8-E7AF-F127-1AC218AC4A2D}"/>
              </a:ext>
            </a:extLst>
          </p:cNvPr>
          <p:cNvSpPr txBox="1"/>
          <p:nvPr/>
        </p:nvSpPr>
        <p:spPr>
          <a:xfrm>
            <a:off x="204264" y="6488668"/>
            <a:ext cx="1437924" cy="400110"/>
          </a:xfrm>
          <a:prstGeom prst="rect">
            <a:avLst/>
          </a:prstGeom>
          <a:noFill/>
        </p:spPr>
        <p:txBody>
          <a:bodyPr wrap="square" rtlCol="0">
            <a:spAutoFit/>
          </a:bodyPr>
          <a:lstStyle/>
          <a:p>
            <a:r>
              <a:rPr lang="en-US" sz="2000" dirty="0"/>
              <a:t>Module 2</a:t>
            </a:r>
            <a:endParaRPr lang="en-GB" sz="2000" dirty="0"/>
          </a:p>
        </p:txBody>
      </p:sp>
      <p:sp>
        <p:nvSpPr>
          <p:cNvPr id="6" name="TextBox 5">
            <a:extLst>
              <a:ext uri="{FF2B5EF4-FFF2-40B4-BE49-F238E27FC236}">
                <a16:creationId xmlns:a16="http://schemas.microsoft.com/office/drawing/2014/main" id="{DE102B35-E47D-C11F-EDF2-B745EE3668AA}"/>
              </a:ext>
            </a:extLst>
          </p:cNvPr>
          <p:cNvSpPr txBox="1"/>
          <p:nvPr/>
        </p:nvSpPr>
        <p:spPr>
          <a:xfrm>
            <a:off x="1015384" y="324862"/>
            <a:ext cx="10161231" cy="1938992"/>
          </a:xfrm>
          <a:prstGeom prst="rect">
            <a:avLst/>
          </a:prstGeom>
          <a:noFill/>
        </p:spPr>
        <p:txBody>
          <a:bodyPr wrap="square">
            <a:spAutoFit/>
          </a:bodyPr>
          <a:lstStyle/>
          <a:p>
            <a:pPr marL="285750" indent="-285750" algn="ctr">
              <a:buFont typeface="Arial" panose="020B0604020202020204" pitchFamily="34" charset="0"/>
              <a:buChar char="•"/>
            </a:pPr>
            <a:r>
              <a:rPr lang="en-US" sz="2000" dirty="0"/>
              <a:t>Damage given is more complex than shooting, the values of when the player presses the shoot button is defined as “</a:t>
            </a:r>
            <a:r>
              <a:rPr lang="en-US" sz="2000" dirty="0" err="1"/>
              <a:t>shot_damage</a:t>
            </a:r>
            <a:r>
              <a:rPr lang="en-US" sz="2000" dirty="0"/>
              <a:t>”. We’ll use the vision line, which the player has to look around as a way of shooting, the only way to change values for anything is when the line intersects with it. The updating of these values can be customized in the script.</a:t>
            </a:r>
          </a:p>
          <a:p>
            <a:pPr marL="285750" indent="-285750" algn="ctr">
              <a:buFont typeface="Arial" panose="020B0604020202020204" pitchFamily="34" charset="0"/>
              <a:buChar char="•"/>
            </a:pPr>
            <a:r>
              <a:rPr lang="en-US" sz="2000" dirty="0"/>
              <a:t>Health regeneration works when the player is not taking damage for a set amount of time, then the script will allow the player to replenish their health.</a:t>
            </a:r>
          </a:p>
        </p:txBody>
      </p:sp>
      <p:pic>
        <p:nvPicPr>
          <p:cNvPr id="8" name="Picture 7">
            <a:extLst>
              <a:ext uri="{FF2B5EF4-FFF2-40B4-BE49-F238E27FC236}">
                <a16:creationId xmlns:a16="http://schemas.microsoft.com/office/drawing/2014/main" id="{A3F986F4-4F11-3EE7-AB76-319EEE71A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661" y="2365871"/>
            <a:ext cx="6924675" cy="4020779"/>
          </a:xfrm>
          <a:prstGeom prst="rect">
            <a:avLst/>
          </a:prstGeom>
        </p:spPr>
      </p:pic>
    </p:spTree>
    <p:extLst>
      <p:ext uri="{BB962C8B-B14F-4D97-AF65-F5344CB8AC3E}">
        <p14:creationId xmlns:p14="http://schemas.microsoft.com/office/powerpoint/2010/main" val="2223948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342659"/>
            <a:ext cx="12192000" cy="646331"/>
          </a:xfrm>
          <a:prstGeom prst="rect">
            <a:avLst/>
          </a:prstGeom>
          <a:noFill/>
        </p:spPr>
        <p:txBody>
          <a:bodyPr wrap="square" rtlCol="0">
            <a:spAutoFit/>
          </a:bodyPr>
          <a:lstStyle/>
          <a:p>
            <a:pPr algn="ctr"/>
            <a:r>
              <a:rPr lang="en-US" sz="3600" dirty="0"/>
              <a:t>Designing Character and Other Entities using Photoshop</a:t>
            </a:r>
            <a:endParaRPr lang="en-GB" sz="3600" dirty="0"/>
          </a:p>
        </p:txBody>
      </p:sp>
      <p:sp>
        <p:nvSpPr>
          <p:cNvPr id="3" name="TextBox 2">
            <a:extLst>
              <a:ext uri="{FF2B5EF4-FFF2-40B4-BE49-F238E27FC236}">
                <a16:creationId xmlns:a16="http://schemas.microsoft.com/office/drawing/2014/main" id="{8989A5A9-5086-4AC9-20A5-3E4B848BECB5}"/>
              </a:ext>
            </a:extLst>
          </p:cNvPr>
          <p:cNvSpPr txBox="1"/>
          <p:nvPr/>
        </p:nvSpPr>
        <p:spPr>
          <a:xfrm>
            <a:off x="873659" y="1463655"/>
            <a:ext cx="1044468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We use Photoshop to create textures for the game map and entities.</a:t>
            </a:r>
          </a:p>
          <a:p>
            <a:pPr marL="285750" indent="-285750">
              <a:buFont typeface="Arial" panose="020B0604020202020204" pitchFamily="34" charset="0"/>
              <a:buChar char="•"/>
            </a:pPr>
            <a:r>
              <a:rPr lang="en-GB" sz="2800" dirty="0"/>
              <a:t>We can also use other software to create these said textures.</a:t>
            </a:r>
            <a:endParaRPr lang="en-US" sz="2800" dirty="0"/>
          </a:p>
          <a:p>
            <a:pPr marL="285750" indent="-285750">
              <a:buFont typeface="Arial" panose="020B0604020202020204" pitchFamily="34" charset="0"/>
              <a:buChar char="•"/>
            </a:pPr>
            <a:r>
              <a:rPr lang="en-US" sz="2800" dirty="0"/>
              <a:t>The Resolution for the images is 64x64 pixels and has a transparent background.</a:t>
            </a:r>
          </a:p>
          <a:p>
            <a:pPr marL="285750" indent="-285750">
              <a:buFont typeface="Arial" panose="020B0604020202020204" pitchFamily="34" charset="0"/>
              <a:buChar char="•"/>
            </a:pPr>
            <a:r>
              <a:rPr lang="en-US" sz="2800" dirty="0"/>
              <a:t>The textures created for the player and NPC (enemy) are called as sprites.</a:t>
            </a:r>
          </a:p>
          <a:p>
            <a:pPr marL="285750" indent="-285750">
              <a:buFont typeface="Arial" panose="020B0604020202020204" pitchFamily="34" charset="0"/>
              <a:buChar char="•"/>
            </a:pPr>
            <a:r>
              <a:rPr lang="en-GB" sz="2800" dirty="0"/>
              <a:t>These sprites are inserted into a looping statement of the code.</a:t>
            </a:r>
          </a:p>
          <a:p>
            <a:pPr marL="285750" indent="-285750">
              <a:buFont typeface="Arial" panose="020B0604020202020204" pitchFamily="34" charset="0"/>
              <a:buChar char="•"/>
            </a:pPr>
            <a:r>
              <a:rPr lang="en-GB" sz="2800" dirty="0"/>
              <a:t>This looping statement will make the images look alive, thus giving a lively feel to the game.</a:t>
            </a:r>
          </a:p>
          <a:p>
            <a:pPr marL="285750" indent="-285750">
              <a:buFont typeface="Arial" panose="020B0604020202020204" pitchFamily="34" charset="0"/>
              <a:buChar char="•"/>
            </a:pPr>
            <a:r>
              <a:rPr lang="en-GB" sz="2800" dirty="0"/>
              <a:t>Some static sprites can be used for environment decorations.</a:t>
            </a:r>
          </a:p>
        </p:txBody>
      </p:sp>
      <p:sp>
        <p:nvSpPr>
          <p:cNvPr id="7" name="Rectangle 6">
            <a:extLst>
              <a:ext uri="{FF2B5EF4-FFF2-40B4-BE49-F238E27FC236}">
                <a16:creationId xmlns:a16="http://schemas.microsoft.com/office/drawing/2014/main" id="{5DD699D7-C2F4-57C1-14FB-3D45004E8DF1}"/>
              </a:ext>
            </a:extLst>
          </p:cNvPr>
          <p:cNvSpPr/>
          <p:nvPr/>
        </p:nvSpPr>
        <p:spPr>
          <a:xfrm>
            <a:off x="0" y="6467382"/>
            <a:ext cx="1642188"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FBEF469-BF00-5447-05BA-D29D69D5C3A2}"/>
              </a:ext>
            </a:extLst>
          </p:cNvPr>
          <p:cNvSpPr txBox="1"/>
          <p:nvPr/>
        </p:nvSpPr>
        <p:spPr>
          <a:xfrm>
            <a:off x="204264" y="6488668"/>
            <a:ext cx="1437924" cy="400110"/>
          </a:xfrm>
          <a:prstGeom prst="rect">
            <a:avLst/>
          </a:prstGeom>
          <a:noFill/>
        </p:spPr>
        <p:txBody>
          <a:bodyPr wrap="square" rtlCol="0">
            <a:spAutoFit/>
          </a:bodyPr>
          <a:lstStyle/>
          <a:p>
            <a:r>
              <a:rPr lang="en-US" sz="2000" dirty="0"/>
              <a:t>Module 3</a:t>
            </a:r>
            <a:endParaRPr lang="en-GB" sz="2000" dirty="0"/>
          </a:p>
        </p:txBody>
      </p:sp>
    </p:spTree>
    <p:extLst>
      <p:ext uri="{BB962C8B-B14F-4D97-AF65-F5344CB8AC3E}">
        <p14:creationId xmlns:p14="http://schemas.microsoft.com/office/powerpoint/2010/main" val="468273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61CE1F-84FE-8180-5791-F0A650C583B4}"/>
              </a:ext>
            </a:extLst>
          </p:cNvPr>
          <p:cNvPicPr>
            <a:picLocks noChangeAspect="1"/>
          </p:cNvPicPr>
          <p:nvPr/>
        </p:nvPicPr>
        <p:blipFill>
          <a:blip r:embed="rId2"/>
          <a:stretch>
            <a:fillRect/>
          </a:stretch>
        </p:blipFill>
        <p:spPr>
          <a:xfrm>
            <a:off x="590464" y="1358689"/>
            <a:ext cx="11011071" cy="4140622"/>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2E3AD949-E30E-CA45-ABCD-6908CFF849EF}"/>
              </a:ext>
            </a:extLst>
          </p:cNvPr>
          <p:cNvSpPr txBox="1"/>
          <p:nvPr/>
        </p:nvSpPr>
        <p:spPr>
          <a:xfrm>
            <a:off x="3338463" y="751438"/>
            <a:ext cx="5515071" cy="523220"/>
          </a:xfrm>
          <a:prstGeom prst="rect">
            <a:avLst/>
          </a:prstGeom>
          <a:noFill/>
        </p:spPr>
        <p:txBody>
          <a:bodyPr wrap="square" rtlCol="0">
            <a:spAutoFit/>
          </a:bodyPr>
          <a:lstStyle/>
          <a:p>
            <a:r>
              <a:rPr lang="en-US" sz="2800" dirty="0"/>
              <a:t>Sprites being designed in Photoshop</a:t>
            </a:r>
            <a:endParaRPr lang="en-GB" sz="2800" dirty="0"/>
          </a:p>
        </p:txBody>
      </p:sp>
      <p:sp>
        <p:nvSpPr>
          <p:cNvPr id="7" name="Rectangle 6">
            <a:extLst>
              <a:ext uri="{FF2B5EF4-FFF2-40B4-BE49-F238E27FC236}">
                <a16:creationId xmlns:a16="http://schemas.microsoft.com/office/drawing/2014/main" id="{8C4C7A35-3EA5-EDAB-CB0B-B5B792F9770A}"/>
              </a:ext>
            </a:extLst>
          </p:cNvPr>
          <p:cNvSpPr/>
          <p:nvPr/>
        </p:nvSpPr>
        <p:spPr>
          <a:xfrm>
            <a:off x="0" y="6467382"/>
            <a:ext cx="1642188"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BC1D494-2773-5674-0FB5-C5916DBCA45A}"/>
              </a:ext>
            </a:extLst>
          </p:cNvPr>
          <p:cNvSpPr txBox="1"/>
          <p:nvPr/>
        </p:nvSpPr>
        <p:spPr>
          <a:xfrm>
            <a:off x="204264" y="6488668"/>
            <a:ext cx="1437924" cy="400110"/>
          </a:xfrm>
          <a:prstGeom prst="rect">
            <a:avLst/>
          </a:prstGeom>
          <a:noFill/>
        </p:spPr>
        <p:txBody>
          <a:bodyPr wrap="square" rtlCol="0">
            <a:spAutoFit/>
          </a:bodyPr>
          <a:lstStyle/>
          <a:p>
            <a:r>
              <a:rPr lang="en-US" sz="2000" dirty="0"/>
              <a:t>Module 3</a:t>
            </a:r>
            <a:endParaRPr lang="en-GB" sz="2000" dirty="0"/>
          </a:p>
        </p:txBody>
      </p:sp>
    </p:spTree>
    <p:extLst>
      <p:ext uri="{BB962C8B-B14F-4D97-AF65-F5344CB8AC3E}">
        <p14:creationId xmlns:p14="http://schemas.microsoft.com/office/powerpoint/2010/main" val="400131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830997"/>
          </a:xfrm>
          <a:prstGeom prst="rect">
            <a:avLst/>
          </a:prstGeom>
          <a:noFill/>
        </p:spPr>
        <p:txBody>
          <a:bodyPr wrap="square" rtlCol="0">
            <a:spAutoFit/>
          </a:bodyPr>
          <a:lstStyle/>
          <a:p>
            <a:pPr algn="ctr"/>
            <a:r>
              <a:rPr lang="en-GB" sz="4800" dirty="0"/>
              <a:t>Creating a Medium-Scale map</a:t>
            </a:r>
          </a:p>
        </p:txBody>
      </p:sp>
      <p:sp>
        <p:nvSpPr>
          <p:cNvPr id="4" name="TextBox 3">
            <a:extLst>
              <a:ext uri="{FF2B5EF4-FFF2-40B4-BE49-F238E27FC236}">
                <a16:creationId xmlns:a16="http://schemas.microsoft.com/office/drawing/2014/main" id="{6E2A7B0F-3CA0-F500-4271-33C361735D72}"/>
              </a:ext>
            </a:extLst>
          </p:cNvPr>
          <p:cNvSpPr txBox="1"/>
          <p:nvPr/>
        </p:nvSpPr>
        <p:spPr>
          <a:xfrm>
            <a:off x="831410" y="1894543"/>
            <a:ext cx="10529180" cy="2246769"/>
          </a:xfrm>
          <a:prstGeom prst="rect">
            <a:avLst/>
          </a:prstGeom>
          <a:noFill/>
        </p:spPr>
        <p:txBody>
          <a:bodyPr wrap="square">
            <a:spAutoFit/>
          </a:bodyPr>
          <a:lstStyle/>
          <a:p>
            <a:pPr marL="285750" indent="-285750">
              <a:buFont typeface="Arial" panose="020B0604020202020204" pitchFamily="34" charset="0"/>
              <a:buChar char="•"/>
            </a:pPr>
            <a:r>
              <a:rPr lang="en-US" sz="2800" dirty="0"/>
              <a:t>The mini map is made using list.</a:t>
            </a:r>
          </a:p>
          <a:p>
            <a:pPr marL="285750" indent="-285750">
              <a:buFont typeface="Arial" panose="020B0604020202020204" pitchFamily="34" charset="0"/>
              <a:buChar char="•"/>
            </a:pPr>
            <a:r>
              <a:rPr lang="en-US" sz="2800" dirty="0"/>
              <a:t>This list acts like a matrix which is used to put walls in the game.</a:t>
            </a:r>
          </a:p>
          <a:p>
            <a:pPr marL="285750" indent="-285750">
              <a:buFont typeface="Arial" panose="020B0604020202020204" pitchFamily="34" charset="0"/>
              <a:buChar char="•"/>
            </a:pPr>
            <a:r>
              <a:rPr lang="en-US" sz="2800" dirty="0"/>
              <a:t>The matrix values are as integers (1, 2, 3, etc..), these integers correspond to each texture which we have defined in the Object renderer module.</a:t>
            </a:r>
          </a:p>
        </p:txBody>
      </p:sp>
      <p:sp>
        <p:nvSpPr>
          <p:cNvPr id="10" name="Rectangle 9">
            <a:extLst>
              <a:ext uri="{FF2B5EF4-FFF2-40B4-BE49-F238E27FC236}">
                <a16:creationId xmlns:a16="http://schemas.microsoft.com/office/drawing/2014/main" id="{B6827737-A958-E09A-CE95-9A1B8E5C5DC7}"/>
              </a:ext>
            </a:extLst>
          </p:cNvPr>
          <p:cNvSpPr/>
          <p:nvPr/>
        </p:nvSpPr>
        <p:spPr>
          <a:xfrm>
            <a:off x="0" y="6467382"/>
            <a:ext cx="1642188"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FC6D804-D668-1207-791C-33CB4F0B4439}"/>
              </a:ext>
            </a:extLst>
          </p:cNvPr>
          <p:cNvSpPr txBox="1"/>
          <p:nvPr/>
        </p:nvSpPr>
        <p:spPr>
          <a:xfrm>
            <a:off x="204264" y="6488668"/>
            <a:ext cx="1437924" cy="400110"/>
          </a:xfrm>
          <a:prstGeom prst="rect">
            <a:avLst/>
          </a:prstGeom>
          <a:noFill/>
        </p:spPr>
        <p:txBody>
          <a:bodyPr wrap="square" rtlCol="0">
            <a:spAutoFit/>
          </a:bodyPr>
          <a:lstStyle/>
          <a:p>
            <a:r>
              <a:rPr lang="en-US" sz="2000" dirty="0"/>
              <a:t>Module 4</a:t>
            </a:r>
            <a:endParaRPr lang="en-GB" sz="2000" dirty="0"/>
          </a:p>
        </p:txBody>
      </p:sp>
      <p:pic>
        <p:nvPicPr>
          <p:cNvPr id="6" name="Picture 5">
            <a:extLst>
              <a:ext uri="{FF2B5EF4-FFF2-40B4-BE49-F238E27FC236}">
                <a16:creationId xmlns:a16="http://schemas.microsoft.com/office/drawing/2014/main" id="{7DE909B7-385D-5D0D-17AC-062AF6327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293" y="4509644"/>
            <a:ext cx="1123696" cy="1123696"/>
          </a:xfrm>
          <a:prstGeom prst="rect">
            <a:avLst/>
          </a:prstGeom>
        </p:spPr>
      </p:pic>
      <p:pic>
        <p:nvPicPr>
          <p:cNvPr id="8" name="Picture 7">
            <a:extLst>
              <a:ext uri="{FF2B5EF4-FFF2-40B4-BE49-F238E27FC236}">
                <a16:creationId xmlns:a16="http://schemas.microsoft.com/office/drawing/2014/main" id="{4CC6FD87-C74C-2822-7B8A-E7F23988F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764" y="4509644"/>
            <a:ext cx="1123696" cy="1123696"/>
          </a:xfrm>
          <a:prstGeom prst="rect">
            <a:avLst/>
          </a:prstGeom>
        </p:spPr>
      </p:pic>
      <p:pic>
        <p:nvPicPr>
          <p:cNvPr id="12" name="Picture 11">
            <a:extLst>
              <a:ext uri="{FF2B5EF4-FFF2-40B4-BE49-F238E27FC236}">
                <a16:creationId xmlns:a16="http://schemas.microsoft.com/office/drawing/2014/main" id="{99C14547-12AB-0C06-FA6A-D35304385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235" y="4509644"/>
            <a:ext cx="1123696" cy="1123696"/>
          </a:xfrm>
          <a:prstGeom prst="rect">
            <a:avLst/>
          </a:prstGeom>
        </p:spPr>
      </p:pic>
      <p:pic>
        <p:nvPicPr>
          <p:cNvPr id="14" name="Picture 13">
            <a:extLst>
              <a:ext uri="{FF2B5EF4-FFF2-40B4-BE49-F238E27FC236}">
                <a16:creationId xmlns:a16="http://schemas.microsoft.com/office/drawing/2014/main" id="{6F29E243-4C47-03A8-2DD7-AC9D8C248B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1706" y="4509644"/>
            <a:ext cx="1123696" cy="1123696"/>
          </a:xfrm>
          <a:prstGeom prst="rect">
            <a:avLst/>
          </a:prstGeom>
        </p:spPr>
      </p:pic>
    </p:spTree>
    <p:extLst>
      <p:ext uri="{BB962C8B-B14F-4D97-AF65-F5344CB8AC3E}">
        <p14:creationId xmlns:p14="http://schemas.microsoft.com/office/powerpoint/2010/main" val="3581348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595718"/>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373777"/>
            <a:ext cx="12192000" cy="830997"/>
          </a:xfrm>
          <a:prstGeom prst="rect">
            <a:avLst/>
          </a:prstGeom>
          <a:noFill/>
        </p:spPr>
        <p:txBody>
          <a:bodyPr wrap="square" rtlCol="0">
            <a:spAutoFit/>
          </a:bodyPr>
          <a:lstStyle/>
          <a:p>
            <a:pPr algn="ctr"/>
            <a:r>
              <a:rPr lang="en-US" sz="4800" dirty="0"/>
              <a:t>OUTLINE</a:t>
            </a:r>
            <a:endParaRPr lang="en-GB" sz="4800" dirty="0"/>
          </a:p>
        </p:txBody>
      </p:sp>
      <p:sp>
        <p:nvSpPr>
          <p:cNvPr id="3" name="TextBox 2">
            <a:extLst>
              <a:ext uri="{FF2B5EF4-FFF2-40B4-BE49-F238E27FC236}">
                <a16:creationId xmlns:a16="http://schemas.microsoft.com/office/drawing/2014/main" id="{36B547FA-2321-26A0-7BC0-BB7E56E18D8C}"/>
              </a:ext>
            </a:extLst>
          </p:cNvPr>
          <p:cNvSpPr txBox="1"/>
          <p:nvPr/>
        </p:nvSpPr>
        <p:spPr>
          <a:xfrm>
            <a:off x="547721" y="1341084"/>
            <a:ext cx="10896420" cy="4682116"/>
          </a:xfrm>
          <a:prstGeom prst="rect">
            <a:avLst/>
          </a:prstGeom>
          <a:noFill/>
        </p:spPr>
        <p:txBody>
          <a:bodyPr wrap="square" rtlCol="0">
            <a:spAutoFit/>
          </a:bodyPr>
          <a:lstStyle/>
          <a:p>
            <a:pPr marL="457200" lvl="0" indent="-457200">
              <a:lnSpc>
                <a:spcPct val="107000"/>
              </a:lnSpc>
              <a:buFont typeface="Arial" panose="020B0604020202020204" pitchFamily="34" charset="0"/>
              <a:buChar char="•"/>
            </a:pPr>
            <a:r>
              <a:rPr lang="en-US" sz="2800" dirty="0">
                <a:effectLst/>
                <a:ea typeface="Calibri" panose="020F0502020204030204" pitchFamily="34" charset="0"/>
                <a:cs typeface="Times New Roman" panose="02020603050405020304" pitchFamily="18" charset="0"/>
              </a:rPr>
              <a:t>Introduction</a:t>
            </a:r>
          </a:p>
          <a:p>
            <a:pPr marL="457200" lvl="0" indent="-457200">
              <a:lnSpc>
                <a:spcPct val="107000"/>
              </a:lnSpc>
              <a:buFont typeface="Arial" panose="020B0604020202020204" pitchFamily="34" charset="0"/>
              <a:buChar char="•"/>
            </a:pPr>
            <a:r>
              <a:rPr lang="en-US" sz="2800" dirty="0">
                <a:effectLst/>
                <a:ea typeface="Calibri" panose="020F0502020204030204" pitchFamily="34" charset="0"/>
                <a:cs typeface="Times New Roman" panose="02020603050405020304" pitchFamily="18" charset="0"/>
              </a:rPr>
              <a:t>Objective</a:t>
            </a:r>
          </a:p>
          <a:p>
            <a:pPr marL="457200" lvl="0" indent="-457200">
              <a:lnSpc>
                <a:spcPct val="107000"/>
              </a:lnSpc>
              <a:buFont typeface="Arial" panose="020B0604020202020204" pitchFamily="34" charset="0"/>
              <a:buChar char="•"/>
            </a:pPr>
            <a:r>
              <a:rPr lang="en-US" sz="2800" dirty="0">
                <a:ea typeface="Calibri" panose="020F0502020204030204" pitchFamily="34" charset="0"/>
                <a:cs typeface="Times New Roman" panose="02020603050405020304" pitchFamily="18" charset="0"/>
              </a:rPr>
              <a:t>Motivation</a:t>
            </a:r>
          </a:p>
          <a:p>
            <a:pPr marL="457200" lvl="0" indent="-457200">
              <a:lnSpc>
                <a:spcPct val="107000"/>
              </a:lnSpc>
              <a:buFont typeface="Arial" panose="020B0604020202020204" pitchFamily="34" charset="0"/>
              <a:buChar char="•"/>
            </a:pPr>
            <a:r>
              <a:rPr lang="en-US" sz="2800" dirty="0">
                <a:ea typeface="Calibri" panose="020F0502020204030204" pitchFamily="34" charset="0"/>
                <a:cs typeface="Times New Roman" panose="02020603050405020304" pitchFamily="18" charset="0"/>
              </a:rPr>
              <a:t>Literature Survey</a:t>
            </a:r>
          </a:p>
          <a:p>
            <a:pPr marL="457200" lvl="0" indent="-457200">
              <a:lnSpc>
                <a:spcPct val="107000"/>
              </a:lnSpc>
              <a:buFont typeface="Arial" panose="020B0604020202020204" pitchFamily="34" charset="0"/>
              <a:buChar char="•"/>
            </a:pPr>
            <a:r>
              <a:rPr lang="en-US" sz="2800" dirty="0">
                <a:ea typeface="Calibri" panose="020F0502020204030204" pitchFamily="34" charset="0"/>
                <a:cs typeface="Times New Roman" panose="02020603050405020304" pitchFamily="18" charset="0"/>
              </a:rPr>
              <a:t>Existing System</a:t>
            </a:r>
          </a:p>
          <a:p>
            <a:pPr marL="457200" lvl="0" indent="-457200">
              <a:lnSpc>
                <a:spcPct val="107000"/>
              </a:lnSpc>
              <a:buFont typeface="Arial" panose="020B0604020202020204" pitchFamily="34" charset="0"/>
              <a:buChar char="•"/>
            </a:pPr>
            <a:r>
              <a:rPr lang="en-US" sz="2800" dirty="0">
                <a:ea typeface="Calibri" panose="020F0502020204030204" pitchFamily="34" charset="0"/>
                <a:cs typeface="Times New Roman" panose="02020603050405020304" pitchFamily="18" charset="0"/>
              </a:rPr>
              <a:t>Purposed System</a:t>
            </a:r>
          </a:p>
          <a:p>
            <a:pPr marL="457200" lvl="0" indent="-457200">
              <a:lnSpc>
                <a:spcPct val="107000"/>
              </a:lnSpc>
              <a:buFont typeface="Arial" panose="020B0604020202020204" pitchFamily="34" charset="0"/>
              <a:buChar char="•"/>
            </a:pPr>
            <a:r>
              <a:rPr lang="en-US" sz="2800" dirty="0">
                <a:ea typeface="Calibri" panose="020F0502020204030204" pitchFamily="34" charset="0"/>
                <a:cs typeface="Times New Roman" panose="02020603050405020304" pitchFamily="18" charset="0"/>
              </a:rPr>
              <a:t>System Requirements</a:t>
            </a:r>
          </a:p>
          <a:p>
            <a:pPr marL="457200" lvl="0" indent="-457200">
              <a:lnSpc>
                <a:spcPct val="107000"/>
              </a:lnSpc>
              <a:buFont typeface="Arial" panose="020B0604020202020204" pitchFamily="34" charset="0"/>
              <a:buChar char="•"/>
            </a:pPr>
            <a:r>
              <a:rPr lang="en-US" sz="2800" dirty="0">
                <a:ea typeface="Calibri" panose="020F0502020204030204" pitchFamily="34" charset="0"/>
                <a:cs typeface="Times New Roman" panose="02020603050405020304" pitchFamily="18" charset="0"/>
              </a:rPr>
              <a:t>Modules</a:t>
            </a:r>
          </a:p>
          <a:p>
            <a:pPr marL="457200" lvl="0" indent="-457200">
              <a:lnSpc>
                <a:spcPct val="107000"/>
              </a:lnSpc>
              <a:buFont typeface="Arial" panose="020B0604020202020204" pitchFamily="34" charset="0"/>
              <a:buChar char="•"/>
            </a:pPr>
            <a:r>
              <a:rPr lang="en-US" sz="2800" dirty="0">
                <a:ea typeface="Calibri" panose="020F0502020204030204" pitchFamily="34" charset="0"/>
                <a:cs typeface="Times New Roman" panose="02020603050405020304" pitchFamily="18" charset="0"/>
              </a:rPr>
              <a:t>Conclusion</a:t>
            </a:r>
          </a:p>
          <a:p>
            <a:pPr marL="457200" indent="-457200">
              <a:lnSpc>
                <a:spcPct val="107000"/>
              </a:lnSpc>
              <a:buFont typeface="Arial" panose="020B0604020202020204" pitchFamily="34" charset="0"/>
              <a:buChar char="•"/>
            </a:pPr>
            <a:r>
              <a:rPr lang="en-US" sz="2800" dirty="0">
                <a:ea typeface="Calibri" panose="020F0502020204030204" pitchFamily="34" charset="0"/>
                <a:cs typeface="Times New Roman" panose="02020603050405020304" pitchFamily="18" charset="0"/>
              </a:rPr>
              <a:t>References</a:t>
            </a:r>
          </a:p>
        </p:txBody>
      </p:sp>
    </p:spTree>
    <p:extLst>
      <p:ext uri="{BB962C8B-B14F-4D97-AF65-F5344CB8AC3E}">
        <p14:creationId xmlns:p14="http://schemas.microsoft.com/office/powerpoint/2010/main" val="607711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827737-A958-E09A-CE95-9A1B8E5C5DC7}"/>
              </a:ext>
            </a:extLst>
          </p:cNvPr>
          <p:cNvSpPr/>
          <p:nvPr/>
        </p:nvSpPr>
        <p:spPr>
          <a:xfrm>
            <a:off x="0" y="6467382"/>
            <a:ext cx="1642188"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FC6D804-D668-1207-791C-33CB4F0B4439}"/>
              </a:ext>
            </a:extLst>
          </p:cNvPr>
          <p:cNvSpPr txBox="1"/>
          <p:nvPr/>
        </p:nvSpPr>
        <p:spPr>
          <a:xfrm>
            <a:off x="204264" y="6488668"/>
            <a:ext cx="1437924" cy="400110"/>
          </a:xfrm>
          <a:prstGeom prst="rect">
            <a:avLst/>
          </a:prstGeom>
          <a:noFill/>
        </p:spPr>
        <p:txBody>
          <a:bodyPr wrap="square" rtlCol="0">
            <a:spAutoFit/>
          </a:bodyPr>
          <a:lstStyle/>
          <a:p>
            <a:r>
              <a:rPr lang="en-US" sz="2000" dirty="0"/>
              <a:t>Module 4</a:t>
            </a:r>
            <a:endParaRPr lang="en-GB" sz="2000" dirty="0"/>
          </a:p>
        </p:txBody>
      </p:sp>
      <p:pic>
        <p:nvPicPr>
          <p:cNvPr id="3" name="Picture 2">
            <a:extLst>
              <a:ext uri="{FF2B5EF4-FFF2-40B4-BE49-F238E27FC236}">
                <a16:creationId xmlns:a16="http://schemas.microsoft.com/office/drawing/2014/main" id="{1333D73C-E4D3-9711-ACB8-F6A5B13CC377}"/>
              </a:ext>
            </a:extLst>
          </p:cNvPr>
          <p:cNvPicPr>
            <a:picLocks noChangeAspect="1"/>
          </p:cNvPicPr>
          <p:nvPr/>
        </p:nvPicPr>
        <p:blipFill>
          <a:blip r:embed="rId2"/>
          <a:stretch>
            <a:fillRect/>
          </a:stretch>
        </p:blipFill>
        <p:spPr>
          <a:xfrm>
            <a:off x="6096000" y="3002964"/>
            <a:ext cx="5510791" cy="3192814"/>
          </a:xfrm>
          <a:prstGeom prst="rect">
            <a:avLst/>
          </a:prstGeom>
        </p:spPr>
      </p:pic>
      <p:pic>
        <p:nvPicPr>
          <p:cNvPr id="6" name="Picture 5">
            <a:extLst>
              <a:ext uri="{FF2B5EF4-FFF2-40B4-BE49-F238E27FC236}">
                <a16:creationId xmlns:a16="http://schemas.microsoft.com/office/drawing/2014/main" id="{C915C40D-A425-9A7B-6167-F8C263839177}"/>
              </a:ext>
            </a:extLst>
          </p:cNvPr>
          <p:cNvPicPr>
            <a:picLocks noChangeAspect="1"/>
          </p:cNvPicPr>
          <p:nvPr/>
        </p:nvPicPr>
        <p:blipFill>
          <a:blip r:embed="rId3"/>
          <a:stretch>
            <a:fillRect/>
          </a:stretch>
        </p:blipFill>
        <p:spPr>
          <a:xfrm>
            <a:off x="821094" y="1066272"/>
            <a:ext cx="4751618" cy="1532642"/>
          </a:xfrm>
          <a:prstGeom prst="rect">
            <a:avLst/>
          </a:prstGeom>
        </p:spPr>
      </p:pic>
      <p:sp>
        <p:nvSpPr>
          <p:cNvPr id="8" name="TextBox 7">
            <a:extLst>
              <a:ext uri="{FF2B5EF4-FFF2-40B4-BE49-F238E27FC236}">
                <a16:creationId xmlns:a16="http://schemas.microsoft.com/office/drawing/2014/main" id="{F9C9CFF9-50EF-87BB-9A12-D2D57237F55F}"/>
              </a:ext>
            </a:extLst>
          </p:cNvPr>
          <p:cNvSpPr txBox="1"/>
          <p:nvPr/>
        </p:nvSpPr>
        <p:spPr>
          <a:xfrm>
            <a:off x="5787936" y="1509427"/>
            <a:ext cx="5582970" cy="646331"/>
          </a:xfrm>
          <a:prstGeom prst="rect">
            <a:avLst/>
          </a:prstGeom>
          <a:noFill/>
        </p:spPr>
        <p:txBody>
          <a:bodyPr wrap="square" rtlCol="0">
            <a:spAutoFit/>
          </a:bodyPr>
          <a:lstStyle/>
          <a:p>
            <a:r>
              <a:rPr lang="en-US" dirty="0"/>
              <a:t>This is the how the matrix is defined in the script, </a:t>
            </a:r>
            <a:r>
              <a:rPr lang="en-US" b="1" dirty="0"/>
              <a:t>map.py</a:t>
            </a:r>
          </a:p>
          <a:p>
            <a:r>
              <a:rPr lang="en-US" dirty="0"/>
              <a:t>The length of the map can be infinite.</a:t>
            </a:r>
            <a:endParaRPr lang="en-GB" dirty="0"/>
          </a:p>
        </p:txBody>
      </p:sp>
      <p:sp>
        <p:nvSpPr>
          <p:cNvPr id="14" name="TextBox 13">
            <a:extLst>
              <a:ext uri="{FF2B5EF4-FFF2-40B4-BE49-F238E27FC236}">
                <a16:creationId xmlns:a16="http://schemas.microsoft.com/office/drawing/2014/main" id="{C5969232-EA6B-9E9F-5EEB-586895C64E71}"/>
              </a:ext>
            </a:extLst>
          </p:cNvPr>
          <p:cNvSpPr txBox="1"/>
          <p:nvPr/>
        </p:nvSpPr>
        <p:spPr>
          <a:xfrm>
            <a:off x="405418" y="4137706"/>
            <a:ext cx="5582970" cy="923330"/>
          </a:xfrm>
          <a:prstGeom prst="rect">
            <a:avLst/>
          </a:prstGeom>
          <a:noFill/>
        </p:spPr>
        <p:txBody>
          <a:bodyPr wrap="square" rtlCol="0">
            <a:spAutoFit/>
          </a:bodyPr>
          <a:lstStyle/>
          <a:p>
            <a:pPr algn="r"/>
            <a:r>
              <a:rPr lang="en-US" dirty="0"/>
              <a:t>This is the view of the game in a 2D plane</a:t>
            </a:r>
          </a:p>
          <a:p>
            <a:pPr algn="r"/>
            <a:r>
              <a:rPr lang="en-US" dirty="0"/>
              <a:t>This 2D plane shows how the integers in the matrix play   a significant role in map creation.</a:t>
            </a:r>
            <a:endParaRPr lang="en-GB" dirty="0"/>
          </a:p>
        </p:txBody>
      </p:sp>
    </p:spTree>
    <p:extLst>
      <p:ext uri="{BB962C8B-B14F-4D97-AF65-F5344CB8AC3E}">
        <p14:creationId xmlns:p14="http://schemas.microsoft.com/office/powerpoint/2010/main" val="3672427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830997"/>
          </a:xfrm>
          <a:prstGeom prst="rect">
            <a:avLst/>
          </a:prstGeom>
          <a:noFill/>
        </p:spPr>
        <p:txBody>
          <a:bodyPr wrap="square" rtlCol="0">
            <a:spAutoFit/>
          </a:bodyPr>
          <a:lstStyle/>
          <a:p>
            <a:pPr algn="ctr"/>
            <a:r>
              <a:rPr lang="en-GB" sz="4800" dirty="0"/>
              <a:t>Adding Sprites</a:t>
            </a:r>
          </a:p>
        </p:txBody>
      </p:sp>
      <p:sp>
        <p:nvSpPr>
          <p:cNvPr id="6" name="Rectangle 5">
            <a:extLst>
              <a:ext uri="{FF2B5EF4-FFF2-40B4-BE49-F238E27FC236}">
                <a16:creationId xmlns:a16="http://schemas.microsoft.com/office/drawing/2014/main" id="{D78FD75B-0D61-3529-907B-79677053EF6C}"/>
              </a:ext>
            </a:extLst>
          </p:cNvPr>
          <p:cNvSpPr/>
          <p:nvPr/>
        </p:nvSpPr>
        <p:spPr>
          <a:xfrm>
            <a:off x="0" y="6467382"/>
            <a:ext cx="1642188" cy="3906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291F671-603D-A60F-0113-A081BD49BE76}"/>
              </a:ext>
            </a:extLst>
          </p:cNvPr>
          <p:cNvSpPr txBox="1"/>
          <p:nvPr/>
        </p:nvSpPr>
        <p:spPr>
          <a:xfrm>
            <a:off x="204264" y="6488668"/>
            <a:ext cx="1437924" cy="400110"/>
          </a:xfrm>
          <a:prstGeom prst="rect">
            <a:avLst/>
          </a:prstGeom>
          <a:noFill/>
        </p:spPr>
        <p:txBody>
          <a:bodyPr wrap="square" rtlCol="0">
            <a:spAutoFit/>
          </a:bodyPr>
          <a:lstStyle/>
          <a:p>
            <a:r>
              <a:rPr lang="en-US" sz="2000" dirty="0"/>
              <a:t>Module 5</a:t>
            </a:r>
            <a:endParaRPr lang="en-GB" sz="2000" dirty="0"/>
          </a:p>
        </p:txBody>
      </p:sp>
      <p:sp>
        <p:nvSpPr>
          <p:cNvPr id="8" name="TextBox 7">
            <a:extLst>
              <a:ext uri="{FF2B5EF4-FFF2-40B4-BE49-F238E27FC236}">
                <a16:creationId xmlns:a16="http://schemas.microsoft.com/office/drawing/2014/main" id="{CE337F93-B7F6-DAE2-7C31-C4C23E29EE27}"/>
              </a:ext>
            </a:extLst>
          </p:cNvPr>
          <p:cNvSpPr txBox="1"/>
          <p:nvPr/>
        </p:nvSpPr>
        <p:spPr>
          <a:xfrm>
            <a:off x="821094" y="1301513"/>
            <a:ext cx="10529180" cy="4401205"/>
          </a:xfrm>
          <a:prstGeom prst="rect">
            <a:avLst/>
          </a:prstGeom>
          <a:noFill/>
        </p:spPr>
        <p:txBody>
          <a:bodyPr wrap="square">
            <a:spAutoFit/>
          </a:bodyPr>
          <a:lstStyle/>
          <a:p>
            <a:pPr marL="285750" indent="-285750">
              <a:buFont typeface="Arial" panose="020B0604020202020204" pitchFamily="34" charset="0"/>
              <a:buChar char="•"/>
            </a:pPr>
            <a:r>
              <a:rPr lang="en-US" sz="2800" dirty="0"/>
              <a:t>The textures we designed earlier is used here.</a:t>
            </a:r>
          </a:p>
          <a:p>
            <a:pPr marL="285750" indent="-285750">
              <a:buFont typeface="Arial" panose="020B0604020202020204" pitchFamily="34" charset="0"/>
              <a:buChar char="•"/>
            </a:pPr>
            <a:r>
              <a:rPr lang="en-US" sz="2800" dirty="0"/>
              <a:t>Different types of sprites are used to give life and variety to the game.</a:t>
            </a:r>
          </a:p>
          <a:p>
            <a:pPr marL="285750" indent="-285750">
              <a:buFont typeface="Arial" panose="020B0604020202020204" pitchFamily="34" charset="0"/>
              <a:buChar char="•"/>
            </a:pPr>
            <a:r>
              <a:rPr lang="en-US" sz="2800" dirty="0"/>
              <a:t>There are about 2 types of sprites,</a:t>
            </a:r>
          </a:p>
          <a:p>
            <a:r>
              <a:rPr lang="en-US" sz="2800" dirty="0"/>
              <a:t>				&gt; Static Sprite</a:t>
            </a:r>
          </a:p>
          <a:p>
            <a:r>
              <a:rPr lang="en-US" sz="2800" dirty="0"/>
              <a:t>				&gt; Dynamic Sprite</a:t>
            </a:r>
          </a:p>
          <a:p>
            <a:pPr marL="285750" indent="-285750">
              <a:buFont typeface="Arial" panose="020B0604020202020204" pitchFamily="34" charset="0"/>
              <a:buChar char="•"/>
            </a:pPr>
            <a:r>
              <a:rPr lang="en-US" sz="2800" dirty="0"/>
              <a:t>To add a static sprite on the map we just need to add the position of where that specific item/object or entity or a weapon for the player.</a:t>
            </a:r>
          </a:p>
          <a:p>
            <a:pPr marL="285750" indent="-285750">
              <a:buFont typeface="Arial" panose="020B0604020202020204" pitchFamily="34" charset="0"/>
              <a:buChar char="•"/>
            </a:pPr>
            <a:r>
              <a:rPr lang="en-US" sz="2800" dirty="0"/>
              <a:t>To add a animated sprite on the map, we use the same concept as the static sprite but addition looping statement is required to make the sprite look animated.</a:t>
            </a:r>
          </a:p>
        </p:txBody>
      </p:sp>
    </p:spTree>
    <p:extLst>
      <p:ext uri="{BB962C8B-B14F-4D97-AF65-F5344CB8AC3E}">
        <p14:creationId xmlns:p14="http://schemas.microsoft.com/office/powerpoint/2010/main" val="727073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8FD75B-0D61-3529-907B-79677053EF6C}"/>
              </a:ext>
            </a:extLst>
          </p:cNvPr>
          <p:cNvSpPr/>
          <p:nvPr/>
        </p:nvSpPr>
        <p:spPr>
          <a:xfrm>
            <a:off x="0" y="6467382"/>
            <a:ext cx="1642188" cy="3906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291F671-603D-A60F-0113-A081BD49BE76}"/>
              </a:ext>
            </a:extLst>
          </p:cNvPr>
          <p:cNvSpPr txBox="1"/>
          <p:nvPr/>
        </p:nvSpPr>
        <p:spPr>
          <a:xfrm>
            <a:off x="204264" y="6488668"/>
            <a:ext cx="1437924" cy="400110"/>
          </a:xfrm>
          <a:prstGeom prst="rect">
            <a:avLst/>
          </a:prstGeom>
          <a:noFill/>
        </p:spPr>
        <p:txBody>
          <a:bodyPr wrap="square" rtlCol="0">
            <a:spAutoFit/>
          </a:bodyPr>
          <a:lstStyle/>
          <a:p>
            <a:r>
              <a:rPr lang="en-US" sz="2000" dirty="0"/>
              <a:t>Module 5</a:t>
            </a:r>
            <a:endParaRPr lang="en-GB" sz="2000" dirty="0"/>
          </a:p>
        </p:txBody>
      </p:sp>
      <p:sp>
        <p:nvSpPr>
          <p:cNvPr id="8" name="TextBox 7">
            <a:extLst>
              <a:ext uri="{FF2B5EF4-FFF2-40B4-BE49-F238E27FC236}">
                <a16:creationId xmlns:a16="http://schemas.microsoft.com/office/drawing/2014/main" id="{CE337F93-B7F6-DAE2-7C31-C4C23E29EE27}"/>
              </a:ext>
            </a:extLst>
          </p:cNvPr>
          <p:cNvSpPr txBox="1"/>
          <p:nvPr/>
        </p:nvSpPr>
        <p:spPr>
          <a:xfrm>
            <a:off x="470789" y="2459504"/>
            <a:ext cx="7172325" cy="1938992"/>
          </a:xfrm>
          <a:prstGeom prst="rect">
            <a:avLst/>
          </a:prstGeom>
          <a:noFill/>
        </p:spPr>
        <p:txBody>
          <a:bodyPr wrap="square">
            <a:spAutoFit/>
          </a:bodyPr>
          <a:lstStyle/>
          <a:p>
            <a:pPr algn="r"/>
            <a:r>
              <a:rPr lang="en-US" sz="2400" dirty="0"/>
              <a:t>The gif presented on the right, is an animated sprite which is implemented in the map.</a:t>
            </a:r>
          </a:p>
          <a:p>
            <a:pPr algn="r"/>
            <a:r>
              <a:rPr lang="en-US" sz="2400" dirty="0"/>
              <a:t>We can add as many animated sprites as we can, each sprite needs to be of a different name to be added into the playable map.</a:t>
            </a:r>
          </a:p>
        </p:txBody>
      </p:sp>
      <p:pic>
        <p:nvPicPr>
          <p:cNvPr id="4" name="Picture 3">
            <a:extLst>
              <a:ext uri="{FF2B5EF4-FFF2-40B4-BE49-F238E27FC236}">
                <a16:creationId xmlns:a16="http://schemas.microsoft.com/office/drawing/2014/main" id="{C47D2110-84A9-40A3-B79A-A1D1E5ECD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049" y="1605223"/>
            <a:ext cx="3019425" cy="3647554"/>
          </a:xfrm>
          <a:prstGeom prst="rect">
            <a:avLst/>
          </a:prstGeom>
        </p:spPr>
      </p:pic>
    </p:spTree>
    <p:extLst>
      <p:ext uri="{BB962C8B-B14F-4D97-AF65-F5344CB8AC3E}">
        <p14:creationId xmlns:p14="http://schemas.microsoft.com/office/powerpoint/2010/main" val="288602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769441"/>
          </a:xfrm>
          <a:prstGeom prst="rect">
            <a:avLst/>
          </a:prstGeom>
          <a:noFill/>
        </p:spPr>
        <p:txBody>
          <a:bodyPr wrap="square" rtlCol="0">
            <a:spAutoFit/>
          </a:bodyPr>
          <a:lstStyle/>
          <a:p>
            <a:pPr algn="ctr"/>
            <a:r>
              <a:rPr lang="en-GB" sz="4400" dirty="0"/>
              <a:t>Building Ray casting as Game Engine</a:t>
            </a:r>
          </a:p>
        </p:txBody>
      </p:sp>
      <p:sp>
        <p:nvSpPr>
          <p:cNvPr id="4" name="Rectangle 3">
            <a:extLst>
              <a:ext uri="{FF2B5EF4-FFF2-40B4-BE49-F238E27FC236}">
                <a16:creationId xmlns:a16="http://schemas.microsoft.com/office/drawing/2014/main" id="{EE8E3047-4AB2-E9E5-8972-73D385CB7701}"/>
              </a:ext>
            </a:extLst>
          </p:cNvPr>
          <p:cNvSpPr/>
          <p:nvPr/>
        </p:nvSpPr>
        <p:spPr>
          <a:xfrm>
            <a:off x="0" y="6467382"/>
            <a:ext cx="1642188" cy="3906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E297D93-F5AF-BB09-E193-59DA1BD33916}"/>
              </a:ext>
            </a:extLst>
          </p:cNvPr>
          <p:cNvSpPr txBox="1"/>
          <p:nvPr/>
        </p:nvSpPr>
        <p:spPr>
          <a:xfrm>
            <a:off x="204264" y="6488668"/>
            <a:ext cx="1437924" cy="400110"/>
          </a:xfrm>
          <a:prstGeom prst="rect">
            <a:avLst/>
          </a:prstGeom>
          <a:noFill/>
        </p:spPr>
        <p:txBody>
          <a:bodyPr wrap="square" rtlCol="0">
            <a:spAutoFit/>
          </a:bodyPr>
          <a:lstStyle/>
          <a:p>
            <a:r>
              <a:rPr lang="en-US" sz="2000" dirty="0"/>
              <a:t>Module 6</a:t>
            </a:r>
            <a:endParaRPr lang="en-GB" sz="2000" dirty="0"/>
          </a:p>
        </p:txBody>
      </p:sp>
      <p:sp>
        <p:nvSpPr>
          <p:cNvPr id="7" name="TextBox 6">
            <a:extLst>
              <a:ext uri="{FF2B5EF4-FFF2-40B4-BE49-F238E27FC236}">
                <a16:creationId xmlns:a16="http://schemas.microsoft.com/office/drawing/2014/main" id="{BA1CBEB8-A7BC-BF74-399B-A02570FFE6D7}"/>
              </a:ext>
            </a:extLst>
          </p:cNvPr>
          <p:cNvSpPr txBox="1"/>
          <p:nvPr/>
        </p:nvSpPr>
        <p:spPr>
          <a:xfrm>
            <a:off x="831410" y="1659285"/>
            <a:ext cx="10529180" cy="3539430"/>
          </a:xfrm>
          <a:prstGeom prst="rect">
            <a:avLst/>
          </a:prstGeom>
          <a:noFill/>
        </p:spPr>
        <p:txBody>
          <a:bodyPr wrap="square">
            <a:spAutoFit/>
          </a:bodyPr>
          <a:lstStyle/>
          <a:p>
            <a:pPr marL="285750" indent="-285750">
              <a:buFont typeface="Arial" panose="020B0604020202020204" pitchFamily="34" charset="0"/>
              <a:buChar char="•"/>
            </a:pPr>
            <a:r>
              <a:rPr lang="en-US" sz="2800" dirty="0"/>
              <a:t>The Ray casting concept is used to project a 2D plane into a 3D perspective.</a:t>
            </a:r>
          </a:p>
          <a:p>
            <a:pPr marL="285750" indent="-285750">
              <a:buFont typeface="Arial" panose="020B0604020202020204" pitchFamily="34" charset="0"/>
              <a:buChar char="•"/>
            </a:pPr>
            <a:r>
              <a:rPr lang="en-US" sz="2800" dirty="0"/>
              <a:t>Using this concept, we build a game engine with the ability to manipulate anything in the game to make it look and feel lively.</a:t>
            </a:r>
          </a:p>
          <a:p>
            <a:pPr marL="285750" indent="-285750">
              <a:buFont typeface="Arial" panose="020B0604020202020204" pitchFamily="34" charset="0"/>
              <a:buChar char="•"/>
            </a:pPr>
            <a:r>
              <a:rPr lang="en-US" sz="2800" dirty="0"/>
              <a:t>Ray casting is also called as Pseudo 3D.</a:t>
            </a:r>
          </a:p>
          <a:p>
            <a:pPr marL="285750" indent="-285750">
              <a:buFont typeface="Arial" panose="020B0604020202020204" pitchFamily="34" charset="0"/>
              <a:buChar char="•"/>
            </a:pPr>
            <a:r>
              <a:rPr lang="en-US" sz="2800" dirty="0"/>
              <a:t>This concept is mainly used in old games which age back to the 90s.</a:t>
            </a:r>
          </a:p>
          <a:p>
            <a:pPr marL="285750" indent="-285750">
              <a:buFont typeface="Arial" panose="020B0604020202020204" pitchFamily="34" charset="0"/>
              <a:buChar char="•"/>
            </a:pPr>
            <a:r>
              <a:rPr lang="en-US" sz="2800" dirty="0"/>
              <a:t>Ray casting allows for games to be optimized in such a way that even the low-end computers can handle.</a:t>
            </a:r>
          </a:p>
        </p:txBody>
      </p:sp>
    </p:spTree>
    <p:extLst>
      <p:ext uri="{BB962C8B-B14F-4D97-AF65-F5344CB8AC3E}">
        <p14:creationId xmlns:p14="http://schemas.microsoft.com/office/powerpoint/2010/main" val="2205045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E3047-4AB2-E9E5-8972-73D385CB7701}"/>
              </a:ext>
            </a:extLst>
          </p:cNvPr>
          <p:cNvSpPr/>
          <p:nvPr/>
        </p:nvSpPr>
        <p:spPr>
          <a:xfrm>
            <a:off x="0" y="6467382"/>
            <a:ext cx="1642188" cy="3906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E297D93-F5AF-BB09-E193-59DA1BD33916}"/>
              </a:ext>
            </a:extLst>
          </p:cNvPr>
          <p:cNvSpPr txBox="1"/>
          <p:nvPr/>
        </p:nvSpPr>
        <p:spPr>
          <a:xfrm>
            <a:off x="204264" y="6488668"/>
            <a:ext cx="1437924" cy="400110"/>
          </a:xfrm>
          <a:prstGeom prst="rect">
            <a:avLst/>
          </a:prstGeom>
          <a:noFill/>
        </p:spPr>
        <p:txBody>
          <a:bodyPr wrap="square" rtlCol="0">
            <a:spAutoFit/>
          </a:bodyPr>
          <a:lstStyle/>
          <a:p>
            <a:r>
              <a:rPr lang="en-US" sz="2000" dirty="0"/>
              <a:t>Module 6</a:t>
            </a:r>
            <a:endParaRPr lang="en-GB" sz="2000" dirty="0"/>
          </a:p>
        </p:txBody>
      </p:sp>
      <p:sp>
        <p:nvSpPr>
          <p:cNvPr id="3" name="TextBox 2">
            <a:extLst>
              <a:ext uri="{FF2B5EF4-FFF2-40B4-BE49-F238E27FC236}">
                <a16:creationId xmlns:a16="http://schemas.microsoft.com/office/drawing/2014/main" id="{6C3349C6-1801-3EA8-AC45-F9DA2C961B82}"/>
              </a:ext>
            </a:extLst>
          </p:cNvPr>
          <p:cNvSpPr txBox="1"/>
          <p:nvPr/>
        </p:nvSpPr>
        <p:spPr>
          <a:xfrm>
            <a:off x="5012885" y="1285874"/>
            <a:ext cx="6988615" cy="1200329"/>
          </a:xfrm>
          <a:prstGeom prst="rect">
            <a:avLst/>
          </a:prstGeom>
          <a:noFill/>
        </p:spPr>
        <p:txBody>
          <a:bodyPr wrap="square">
            <a:spAutoFit/>
          </a:bodyPr>
          <a:lstStyle/>
          <a:p>
            <a:r>
              <a:rPr lang="en-US" dirty="0"/>
              <a:t>Working of Ray casting is based on Trigonometry formulas.</a:t>
            </a:r>
          </a:p>
          <a:p>
            <a:r>
              <a:rPr lang="en-US" dirty="0"/>
              <a:t>These ray will have a point of intersection between each vertices.</a:t>
            </a:r>
          </a:p>
          <a:p>
            <a:r>
              <a:rPr lang="en-US" dirty="0"/>
              <a:t>These vertices are the different matrix values assigned on the map to act as a wall or floor. </a:t>
            </a:r>
          </a:p>
        </p:txBody>
      </p:sp>
      <p:pic>
        <p:nvPicPr>
          <p:cNvPr id="8" name="Picture 7">
            <a:extLst>
              <a:ext uri="{FF2B5EF4-FFF2-40B4-BE49-F238E27FC236}">
                <a16:creationId xmlns:a16="http://schemas.microsoft.com/office/drawing/2014/main" id="{09AD1EF3-CC7B-DC44-95DF-FD5439A75D1C}"/>
              </a:ext>
            </a:extLst>
          </p:cNvPr>
          <p:cNvPicPr>
            <a:picLocks noChangeAspect="1"/>
          </p:cNvPicPr>
          <p:nvPr/>
        </p:nvPicPr>
        <p:blipFill>
          <a:blip r:embed="rId2"/>
          <a:stretch>
            <a:fillRect/>
          </a:stretch>
        </p:blipFill>
        <p:spPr>
          <a:xfrm>
            <a:off x="821094" y="473408"/>
            <a:ext cx="3951531" cy="2948372"/>
          </a:xfrm>
          <a:prstGeom prst="rect">
            <a:avLst/>
          </a:prstGeom>
        </p:spPr>
      </p:pic>
      <p:pic>
        <p:nvPicPr>
          <p:cNvPr id="10" name="Picture 9">
            <a:extLst>
              <a:ext uri="{FF2B5EF4-FFF2-40B4-BE49-F238E27FC236}">
                <a16:creationId xmlns:a16="http://schemas.microsoft.com/office/drawing/2014/main" id="{0BF38BDC-2048-C25E-46A2-AA4A8293554D}"/>
              </a:ext>
            </a:extLst>
          </p:cNvPr>
          <p:cNvPicPr>
            <a:picLocks noChangeAspect="1"/>
          </p:cNvPicPr>
          <p:nvPr/>
        </p:nvPicPr>
        <p:blipFill>
          <a:blip r:embed="rId3"/>
          <a:stretch>
            <a:fillRect/>
          </a:stretch>
        </p:blipFill>
        <p:spPr>
          <a:xfrm>
            <a:off x="7978976" y="3790950"/>
            <a:ext cx="3422083" cy="2457450"/>
          </a:xfrm>
          <a:prstGeom prst="rect">
            <a:avLst/>
          </a:prstGeom>
        </p:spPr>
      </p:pic>
      <p:sp>
        <p:nvSpPr>
          <p:cNvPr id="11" name="TextBox 10">
            <a:extLst>
              <a:ext uri="{FF2B5EF4-FFF2-40B4-BE49-F238E27FC236}">
                <a16:creationId xmlns:a16="http://schemas.microsoft.com/office/drawing/2014/main" id="{A4AC03BD-242D-888A-63EA-465EEDAACB5B}"/>
              </a:ext>
            </a:extLst>
          </p:cNvPr>
          <p:cNvSpPr txBox="1"/>
          <p:nvPr/>
        </p:nvSpPr>
        <p:spPr>
          <a:xfrm>
            <a:off x="1404063" y="4696509"/>
            <a:ext cx="6336788" cy="646331"/>
          </a:xfrm>
          <a:prstGeom prst="rect">
            <a:avLst/>
          </a:prstGeom>
          <a:noFill/>
        </p:spPr>
        <p:txBody>
          <a:bodyPr wrap="square">
            <a:spAutoFit/>
          </a:bodyPr>
          <a:lstStyle/>
          <a:p>
            <a:pPr algn="r"/>
            <a:r>
              <a:rPr lang="en-US" dirty="0"/>
              <a:t>Each and every straight line which corresponds to the vertical and horizontal vertices are measured using depth.</a:t>
            </a:r>
          </a:p>
        </p:txBody>
      </p:sp>
    </p:spTree>
    <p:extLst>
      <p:ext uri="{BB962C8B-B14F-4D97-AF65-F5344CB8AC3E}">
        <p14:creationId xmlns:p14="http://schemas.microsoft.com/office/powerpoint/2010/main" val="1132313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8E3047-4AB2-E9E5-8972-73D385CB7701}"/>
              </a:ext>
            </a:extLst>
          </p:cNvPr>
          <p:cNvSpPr/>
          <p:nvPr/>
        </p:nvSpPr>
        <p:spPr>
          <a:xfrm>
            <a:off x="0" y="6467382"/>
            <a:ext cx="1642188" cy="3906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E297D93-F5AF-BB09-E193-59DA1BD33916}"/>
              </a:ext>
            </a:extLst>
          </p:cNvPr>
          <p:cNvSpPr txBox="1"/>
          <p:nvPr/>
        </p:nvSpPr>
        <p:spPr>
          <a:xfrm>
            <a:off x="204264" y="6488668"/>
            <a:ext cx="1437924" cy="400110"/>
          </a:xfrm>
          <a:prstGeom prst="rect">
            <a:avLst/>
          </a:prstGeom>
          <a:noFill/>
        </p:spPr>
        <p:txBody>
          <a:bodyPr wrap="square" rtlCol="0">
            <a:spAutoFit/>
          </a:bodyPr>
          <a:lstStyle/>
          <a:p>
            <a:r>
              <a:rPr lang="en-US" sz="2000" dirty="0"/>
              <a:t>Module 6</a:t>
            </a:r>
            <a:endParaRPr lang="en-GB" sz="2000" dirty="0"/>
          </a:p>
        </p:txBody>
      </p:sp>
      <p:sp>
        <p:nvSpPr>
          <p:cNvPr id="3" name="TextBox 2">
            <a:extLst>
              <a:ext uri="{FF2B5EF4-FFF2-40B4-BE49-F238E27FC236}">
                <a16:creationId xmlns:a16="http://schemas.microsoft.com/office/drawing/2014/main" id="{6C3349C6-1801-3EA8-AC45-F9DA2C961B82}"/>
              </a:ext>
            </a:extLst>
          </p:cNvPr>
          <p:cNvSpPr txBox="1"/>
          <p:nvPr/>
        </p:nvSpPr>
        <p:spPr>
          <a:xfrm>
            <a:off x="1048940" y="3609975"/>
            <a:ext cx="10094118" cy="2308324"/>
          </a:xfrm>
          <a:prstGeom prst="rect">
            <a:avLst/>
          </a:prstGeom>
          <a:noFill/>
        </p:spPr>
        <p:txBody>
          <a:bodyPr wrap="square">
            <a:spAutoFit/>
          </a:bodyPr>
          <a:lstStyle/>
          <a:p>
            <a:pPr marL="285750" indent="-285750" algn="ctr">
              <a:buFont typeface="Arial" panose="020B0604020202020204" pitchFamily="34" charset="0"/>
              <a:buChar char="•"/>
            </a:pPr>
            <a:r>
              <a:rPr lang="en-US" dirty="0"/>
              <a:t>As from the above images, the yellow ray coming from the green point (player) is a combination of multiple rays interacting with the world. This interaction is purely used for the next step in Ray casting which is 3D projection.</a:t>
            </a:r>
          </a:p>
          <a:p>
            <a:pPr marL="285750" indent="-285750" algn="ctr">
              <a:buFont typeface="Arial" panose="020B0604020202020204" pitchFamily="34" charset="0"/>
              <a:buChar char="•"/>
            </a:pPr>
            <a:r>
              <a:rPr lang="en-US" dirty="0"/>
              <a:t>In 3D projection we use the rays to cast a 3D projection on the screen, thus the name Ray casting.</a:t>
            </a:r>
          </a:p>
          <a:p>
            <a:pPr marL="285750" indent="-285750" algn="ctr">
              <a:buFont typeface="Arial" panose="020B0604020202020204" pitchFamily="34" charset="0"/>
              <a:buChar char="•"/>
            </a:pPr>
            <a:r>
              <a:rPr lang="en-US" dirty="0"/>
              <a:t>When the rays hit a certain object on the map it creates a point, we use that point to project a 3D projection of the game using texture and that point of contact.</a:t>
            </a:r>
          </a:p>
          <a:p>
            <a:pPr algn="ctr"/>
            <a:endParaRPr lang="en-US" dirty="0"/>
          </a:p>
          <a:p>
            <a:pPr algn="ctr"/>
            <a:r>
              <a:rPr lang="en-US" dirty="0"/>
              <a:t>&gt; More rays = Better 3D projection &lt;</a:t>
            </a:r>
          </a:p>
        </p:txBody>
      </p:sp>
      <p:pic>
        <p:nvPicPr>
          <p:cNvPr id="9" name="Picture 8">
            <a:extLst>
              <a:ext uri="{FF2B5EF4-FFF2-40B4-BE49-F238E27FC236}">
                <a16:creationId xmlns:a16="http://schemas.microsoft.com/office/drawing/2014/main" id="{75165AF7-7076-B746-C551-8BBEF78BD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957" y="219752"/>
            <a:ext cx="5564085" cy="3230759"/>
          </a:xfrm>
          <a:prstGeom prst="rect">
            <a:avLst/>
          </a:prstGeom>
        </p:spPr>
      </p:pic>
    </p:spTree>
    <p:extLst>
      <p:ext uri="{BB962C8B-B14F-4D97-AF65-F5344CB8AC3E}">
        <p14:creationId xmlns:p14="http://schemas.microsoft.com/office/powerpoint/2010/main" val="2766546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830997"/>
          </a:xfrm>
          <a:prstGeom prst="rect">
            <a:avLst/>
          </a:prstGeom>
          <a:noFill/>
        </p:spPr>
        <p:txBody>
          <a:bodyPr wrap="square" rtlCol="0">
            <a:spAutoFit/>
          </a:bodyPr>
          <a:lstStyle/>
          <a:p>
            <a:pPr algn="ctr"/>
            <a:r>
              <a:rPr lang="en-GB" sz="4800" dirty="0"/>
              <a:t>Implementing Unique A.I. Enemies</a:t>
            </a:r>
          </a:p>
        </p:txBody>
      </p:sp>
      <p:sp>
        <p:nvSpPr>
          <p:cNvPr id="3" name="Rectangle 2">
            <a:extLst>
              <a:ext uri="{FF2B5EF4-FFF2-40B4-BE49-F238E27FC236}">
                <a16:creationId xmlns:a16="http://schemas.microsoft.com/office/drawing/2014/main" id="{8162C9E2-1EAB-FB5F-4C9F-74FA95D907EB}"/>
              </a:ext>
            </a:extLst>
          </p:cNvPr>
          <p:cNvSpPr/>
          <p:nvPr/>
        </p:nvSpPr>
        <p:spPr>
          <a:xfrm>
            <a:off x="0" y="6467382"/>
            <a:ext cx="1642188"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42F02DD-FA06-E5FB-A5D0-2A0AF81368A4}"/>
              </a:ext>
            </a:extLst>
          </p:cNvPr>
          <p:cNvSpPr txBox="1"/>
          <p:nvPr/>
        </p:nvSpPr>
        <p:spPr>
          <a:xfrm>
            <a:off x="204264" y="6488668"/>
            <a:ext cx="1437924" cy="400110"/>
          </a:xfrm>
          <a:prstGeom prst="rect">
            <a:avLst/>
          </a:prstGeom>
          <a:noFill/>
        </p:spPr>
        <p:txBody>
          <a:bodyPr wrap="square" rtlCol="0">
            <a:spAutoFit/>
          </a:bodyPr>
          <a:lstStyle/>
          <a:p>
            <a:r>
              <a:rPr lang="en-US" sz="2000" dirty="0"/>
              <a:t>Module 7</a:t>
            </a:r>
            <a:endParaRPr lang="en-GB" sz="2000" dirty="0"/>
          </a:p>
        </p:txBody>
      </p:sp>
      <p:sp>
        <p:nvSpPr>
          <p:cNvPr id="6" name="TextBox 5">
            <a:extLst>
              <a:ext uri="{FF2B5EF4-FFF2-40B4-BE49-F238E27FC236}">
                <a16:creationId xmlns:a16="http://schemas.microsoft.com/office/drawing/2014/main" id="{73977AA3-2296-6B70-113B-4A8AABC2EB87}"/>
              </a:ext>
            </a:extLst>
          </p:cNvPr>
          <p:cNvSpPr txBox="1"/>
          <p:nvPr/>
        </p:nvSpPr>
        <p:spPr>
          <a:xfrm>
            <a:off x="831410" y="1659285"/>
            <a:ext cx="10529180" cy="3539430"/>
          </a:xfrm>
          <a:prstGeom prst="rect">
            <a:avLst/>
          </a:prstGeom>
          <a:noFill/>
        </p:spPr>
        <p:txBody>
          <a:bodyPr wrap="square">
            <a:spAutoFit/>
          </a:bodyPr>
          <a:lstStyle/>
          <a:p>
            <a:pPr marL="285750" indent="-285750">
              <a:buFont typeface="Arial" panose="020B0604020202020204" pitchFamily="34" charset="0"/>
              <a:buChar char="•"/>
            </a:pPr>
            <a:r>
              <a:rPr lang="en-US" sz="2800" dirty="0"/>
              <a:t>We add in enemies to make the game more challenging.</a:t>
            </a:r>
          </a:p>
          <a:p>
            <a:pPr marL="285750" indent="-285750">
              <a:buFont typeface="Arial" panose="020B0604020202020204" pitchFamily="34" charset="0"/>
              <a:buChar char="•"/>
            </a:pPr>
            <a:r>
              <a:rPr lang="en-US" sz="2800" dirty="0"/>
              <a:t>A separate script is written for A.I. enemies, this script is activated once the A.I has visual of the player in its line of sight.</a:t>
            </a:r>
          </a:p>
          <a:p>
            <a:pPr marL="285750" indent="-285750">
              <a:buFont typeface="Arial" panose="020B0604020202020204" pitchFamily="34" charset="0"/>
              <a:buChar char="•"/>
            </a:pPr>
            <a:r>
              <a:rPr lang="en-US" sz="2800" dirty="0"/>
              <a:t>The sprite is also updated this way to make the enemy look animated.</a:t>
            </a:r>
          </a:p>
          <a:p>
            <a:pPr marL="285750" indent="-285750">
              <a:buFont typeface="Arial" panose="020B0604020202020204" pitchFamily="34" charset="0"/>
              <a:buChar char="•"/>
            </a:pPr>
            <a:r>
              <a:rPr lang="en-US" sz="2800" dirty="0"/>
              <a:t>Once the player is in A.I. visual, the A.I will proceed to seek out the player, in addition the A.I. also damages the player at a certain distance, Thus resulting in a getting damaged feel.</a:t>
            </a:r>
          </a:p>
          <a:p>
            <a:pPr marL="285750" indent="-285750">
              <a:buFont typeface="Arial" panose="020B0604020202020204" pitchFamily="34" charset="0"/>
              <a:buChar char="•"/>
            </a:pPr>
            <a:r>
              <a:rPr lang="en-US" sz="2800" dirty="0"/>
              <a:t>The damage given/taken by the A.I is customizable in the script.</a:t>
            </a:r>
          </a:p>
        </p:txBody>
      </p:sp>
    </p:spTree>
    <p:extLst>
      <p:ext uri="{BB962C8B-B14F-4D97-AF65-F5344CB8AC3E}">
        <p14:creationId xmlns:p14="http://schemas.microsoft.com/office/powerpoint/2010/main" val="3778004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62C9E2-1EAB-FB5F-4C9F-74FA95D907EB}"/>
              </a:ext>
            </a:extLst>
          </p:cNvPr>
          <p:cNvSpPr/>
          <p:nvPr/>
        </p:nvSpPr>
        <p:spPr>
          <a:xfrm>
            <a:off x="0" y="6467382"/>
            <a:ext cx="1642188"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42F02DD-FA06-E5FB-A5D0-2A0AF81368A4}"/>
              </a:ext>
            </a:extLst>
          </p:cNvPr>
          <p:cNvSpPr txBox="1"/>
          <p:nvPr/>
        </p:nvSpPr>
        <p:spPr>
          <a:xfrm>
            <a:off x="204264" y="6488668"/>
            <a:ext cx="1437924" cy="400110"/>
          </a:xfrm>
          <a:prstGeom prst="rect">
            <a:avLst/>
          </a:prstGeom>
          <a:noFill/>
        </p:spPr>
        <p:txBody>
          <a:bodyPr wrap="square" rtlCol="0">
            <a:spAutoFit/>
          </a:bodyPr>
          <a:lstStyle/>
          <a:p>
            <a:r>
              <a:rPr lang="en-US" sz="2000" dirty="0"/>
              <a:t>Module 7</a:t>
            </a:r>
            <a:endParaRPr lang="en-GB" sz="2000" dirty="0"/>
          </a:p>
        </p:txBody>
      </p:sp>
      <p:sp>
        <p:nvSpPr>
          <p:cNvPr id="6" name="TextBox 5">
            <a:extLst>
              <a:ext uri="{FF2B5EF4-FFF2-40B4-BE49-F238E27FC236}">
                <a16:creationId xmlns:a16="http://schemas.microsoft.com/office/drawing/2014/main" id="{73977AA3-2296-6B70-113B-4A8AABC2EB87}"/>
              </a:ext>
            </a:extLst>
          </p:cNvPr>
          <p:cNvSpPr txBox="1"/>
          <p:nvPr/>
        </p:nvSpPr>
        <p:spPr>
          <a:xfrm>
            <a:off x="831409" y="4345335"/>
            <a:ext cx="10529180" cy="1200329"/>
          </a:xfrm>
          <a:prstGeom prst="rect">
            <a:avLst/>
          </a:prstGeom>
          <a:noFill/>
        </p:spPr>
        <p:txBody>
          <a:bodyPr wrap="square">
            <a:spAutoFit/>
          </a:bodyPr>
          <a:lstStyle/>
          <a:p>
            <a:pPr algn="ctr"/>
            <a:r>
              <a:rPr lang="en-US" dirty="0"/>
              <a:t>As seen in the gif the A.I. enemies move towards the player, when they are in front of the A.I.s Visual.</a:t>
            </a:r>
          </a:p>
          <a:p>
            <a:pPr algn="ctr"/>
            <a:r>
              <a:rPr lang="en-US" dirty="0"/>
              <a:t>When the A.I. takes damage from the player the sprite is also updated, and once it’s health value reaches 0, the sprite is updated to a static death sprite.</a:t>
            </a:r>
          </a:p>
          <a:p>
            <a:pPr algn="ctr"/>
            <a:r>
              <a:rPr lang="en-US" dirty="0"/>
              <a:t>The damage taken by the player is also viewed on the top left corner of the screen, it is called a HUD.</a:t>
            </a:r>
          </a:p>
        </p:txBody>
      </p:sp>
      <p:pic>
        <p:nvPicPr>
          <p:cNvPr id="10" name="Picture 9">
            <a:extLst>
              <a:ext uri="{FF2B5EF4-FFF2-40B4-BE49-F238E27FC236}">
                <a16:creationId xmlns:a16="http://schemas.microsoft.com/office/drawing/2014/main" id="{598E37DC-6A8A-1081-03E8-63022914A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883" y="242655"/>
            <a:ext cx="6696233" cy="3900719"/>
          </a:xfrm>
          <a:prstGeom prst="rect">
            <a:avLst/>
          </a:prstGeom>
        </p:spPr>
      </p:pic>
    </p:spTree>
    <p:extLst>
      <p:ext uri="{BB962C8B-B14F-4D97-AF65-F5344CB8AC3E}">
        <p14:creationId xmlns:p14="http://schemas.microsoft.com/office/powerpoint/2010/main" val="335642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769441"/>
          </a:xfrm>
          <a:prstGeom prst="rect">
            <a:avLst/>
          </a:prstGeom>
          <a:noFill/>
        </p:spPr>
        <p:txBody>
          <a:bodyPr wrap="square" rtlCol="0">
            <a:spAutoFit/>
          </a:bodyPr>
          <a:lstStyle/>
          <a:p>
            <a:pPr algn="ctr"/>
            <a:r>
              <a:rPr lang="en-GB" sz="4400" dirty="0"/>
              <a:t>Placing Entities in unique places of the game map</a:t>
            </a:r>
          </a:p>
        </p:txBody>
      </p:sp>
      <p:sp>
        <p:nvSpPr>
          <p:cNvPr id="6" name="Rectangle 5">
            <a:extLst>
              <a:ext uri="{FF2B5EF4-FFF2-40B4-BE49-F238E27FC236}">
                <a16:creationId xmlns:a16="http://schemas.microsoft.com/office/drawing/2014/main" id="{DAD76989-9F96-7FD8-1250-0D5327213D8C}"/>
              </a:ext>
            </a:extLst>
          </p:cNvPr>
          <p:cNvSpPr/>
          <p:nvPr/>
        </p:nvSpPr>
        <p:spPr>
          <a:xfrm>
            <a:off x="0" y="6467382"/>
            <a:ext cx="1642188" cy="3906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B42AFDC-2BC0-F0EB-8593-75406DE5347A}"/>
              </a:ext>
            </a:extLst>
          </p:cNvPr>
          <p:cNvSpPr txBox="1"/>
          <p:nvPr/>
        </p:nvSpPr>
        <p:spPr>
          <a:xfrm>
            <a:off x="204264" y="6488668"/>
            <a:ext cx="1437924" cy="400110"/>
          </a:xfrm>
          <a:prstGeom prst="rect">
            <a:avLst/>
          </a:prstGeom>
          <a:noFill/>
        </p:spPr>
        <p:txBody>
          <a:bodyPr wrap="square" rtlCol="0">
            <a:spAutoFit/>
          </a:bodyPr>
          <a:lstStyle/>
          <a:p>
            <a:r>
              <a:rPr lang="en-US" sz="2000" dirty="0"/>
              <a:t>Module 8</a:t>
            </a:r>
            <a:endParaRPr lang="en-GB" sz="2000" dirty="0"/>
          </a:p>
        </p:txBody>
      </p:sp>
      <p:sp>
        <p:nvSpPr>
          <p:cNvPr id="3" name="TextBox 2">
            <a:extLst>
              <a:ext uri="{FF2B5EF4-FFF2-40B4-BE49-F238E27FC236}">
                <a16:creationId xmlns:a16="http://schemas.microsoft.com/office/drawing/2014/main" id="{0DC5ED43-AFED-9FF6-479B-5088F843CC75}"/>
              </a:ext>
            </a:extLst>
          </p:cNvPr>
          <p:cNvSpPr txBox="1"/>
          <p:nvPr/>
        </p:nvSpPr>
        <p:spPr>
          <a:xfrm>
            <a:off x="831410" y="1100858"/>
            <a:ext cx="10529180" cy="1384995"/>
          </a:xfrm>
          <a:prstGeom prst="rect">
            <a:avLst/>
          </a:prstGeom>
          <a:noFill/>
        </p:spPr>
        <p:txBody>
          <a:bodyPr wrap="square">
            <a:spAutoFit/>
          </a:bodyPr>
          <a:lstStyle/>
          <a:p>
            <a:pPr marL="285750" indent="-285750">
              <a:buFont typeface="Arial" panose="020B0604020202020204" pitchFamily="34" charset="0"/>
              <a:buChar char="•"/>
            </a:pPr>
            <a:r>
              <a:rPr lang="en-US" sz="2800" dirty="0"/>
              <a:t>In the script we can define the position of the entities and objects of the game.</a:t>
            </a:r>
          </a:p>
          <a:p>
            <a:pPr marL="285750" indent="-285750">
              <a:buFont typeface="Arial" panose="020B0604020202020204" pitchFamily="34" charset="0"/>
              <a:buChar char="•"/>
            </a:pPr>
            <a:r>
              <a:rPr lang="en-US" sz="2800" dirty="0"/>
              <a:t>Position is decided by giving x and y coordinates.</a:t>
            </a:r>
          </a:p>
        </p:txBody>
      </p:sp>
      <p:pic>
        <p:nvPicPr>
          <p:cNvPr id="8" name="Picture 7">
            <a:extLst>
              <a:ext uri="{FF2B5EF4-FFF2-40B4-BE49-F238E27FC236}">
                <a16:creationId xmlns:a16="http://schemas.microsoft.com/office/drawing/2014/main" id="{AB2F8100-988E-4ED1-0A44-2915B47B1C7A}"/>
              </a:ext>
            </a:extLst>
          </p:cNvPr>
          <p:cNvPicPr>
            <a:picLocks noChangeAspect="1"/>
          </p:cNvPicPr>
          <p:nvPr/>
        </p:nvPicPr>
        <p:blipFill>
          <a:blip r:embed="rId2"/>
          <a:stretch>
            <a:fillRect/>
          </a:stretch>
        </p:blipFill>
        <p:spPr>
          <a:xfrm>
            <a:off x="1073552" y="3190764"/>
            <a:ext cx="10044897" cy="769441"/>
          </a:xfrm>
          <a:prstGeom prst="rect">
            <a:avLst/>
          </a:prstGeom>
        </p:spPr>
      </p:pic>
      <p:pic>
        <p:nvPicPr>
          <p:cNvPr id="10" name="Picture 9">
            <a:extLst>
              <a:ext uri="{FF2B5EF4-FFF2-40B4-BE49-F238E27FC236}">
                <a16:creationId xmlns:a16="http://schemas.microsoft.com/office/drawing/2014/main" id="{E93829EB-FF4A-3645-E8DF-76F70922DE2C}"/>
              </a:ext>
            </a:extLst>
          </p:cNvPr>
          <p:cNvPicPr>
            <a:picLocks noChangeAspect="1"/>
          </p:cNvPicPr>
          <p:nvPr/>
        </p:nvPicPr>
        <p:blipFill>
          <a:blip r:embed="rId3"/>
          <a:stretch>
            <a:fillRect/>
          </a:stretch>
        </p:blipFill>
        <p:spPr>
          <a:xfrm>
            <a:off x="3310126" y="4252178"/>
            <a:ext cx="5571747" cy="1180969"/>
          </a:xfrm>
          <a:prstGeom prst="rect">
            <a:avLst/>
          </a:prstGeom>
        </p:spPr>
      </p:pic>
    </p:spTree>
    <p:extLst>
      <p:ext uri="{BB962C8B-B14F-4D97-AF65-F5344CB8AC3E}">
        <p14:creationId xmlns:p14="http://schemas.microsoft.com/office/powerpoint/2010/main" val="1014237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50326"/>
            <a:ext cx="12192000" cy="830997"/>
          </a:xfrm>
          <a:prstGeom prst="rect">
            <a:avLst/>
          </a:prstGeom>
          <a:noFill/>
        </p:spPr>
        <p:txBody>
          <a:bodyPr wrap="square" rtlCol="0">
            <a:spAutoFit/>
          </a:bodyPr>
          <a:lstStyle/>
          <a:p>
            <a:pPr algn="ctr"/>
            <a:r>
              <a:rPr lang="en-US" sz="4800" dirty="0"/>
              <a:t>OUTPUT IMAGES</a:t>
            </a:r>
            <a:endParaRPr lang="en-GB" sz="4800" dirty="0"/>
          </a:p>
        </p:txBody>
      </p:sp>
      <p:pic>
        <p:nvPicPr>
          <p:cNvPr id="4" name="Picture 3">
            <a:extLst>
              <a:ext uri="{FF2B5EF4-FFF2-40B4-BE49-F238E27FC236}">
                <a16:creationId xmlns:a16="http://schemas.microsoft.com/office/drawing/2014/main" id="{14E4B659-C2CC-0524-2ED0-2FD5CCFC21E9}"/>
              </a:ext>
            </a:extLst>
          </p:cNvPr>
          <p:cNvPicPr>
            <a:picLocks noChangeAspect="1"/>
          </p:cNvPicPr>
          <p:nvPr/>
        </p:nvPicPr>
        <p:blipFill>
          <a:blip r:embed="rId2"/>
          <a:stretch>
            <a:fillRect/>
          </a:stretch>
        </p:blipFill>
        <p:spPr>
          <a:xfrm>
            <a:off x="462173" y="1301513"/>
            <a:ext cx="5633827" cy="330903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5A2F7B83-0E6F-3BC2-4816-57230007E76B}"/>
              </a:ext>
            </a:extLst>
          </p:cNvPr>
          <p:cNvPicPr>
            <a:picLocks noChangeAspect="1"/>
          </p:cNvPicPr>
          <p:nvPr/>
        </p:nvPicPr>
        <p:blipFill>
          <a:blip r:embed="rId3"/>
          <a:stretch>
            <a:fillRect/>
          </a:stretch>
        </p:blipFill>
        <p:spPr>
          <a:xfrm>
            <a:off x="6396330" y="2956030"/>
            <a:ext cx="5333497" cy="30356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84406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2054219"/>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1832278"/>
            <a:ext cx="12192000" cy="830997"/>
          </a:xfrm>
          <a:prstGeom prst="rect">
            <a:avLst/>
          </a:prstGeom>
          <a:noFill/>
        </p:spPr>
        <p:txBody>
          <a:bodyPr wrap="square" rtlCol="0">
            <a:spAutoFit/>
          </a:bodyPr>
          <a:lstStyle/>
          <a:p>
            <a:pPr algn="ctr"/>
            <a:r>
              <a:rPr lang="en-US" sz="4800" dirty="0"/>
              <a:t>INTRODUCTION</a:t>
            </a:r>
            <a:endParaRPr lang="en-GB" sz="4800" dirty="0"/>
          </a:p>
        </p:txBody>
      </p:sp>
      <p:sp>
        <p:nvSpPr>
          <p:cNvPr id="3" name="TextBox 2">
            <a:extLst>
              <a:ext uri="{FF2B5EF4-FFF2-40B4-BE49-F238E27FC236}">
                <a16:creationId xmlns:a16="http://schemas.microsoft.com/office/drawing/2014/main" id="{1CD0349B-095F-4B96-5464-0E4866638E36}"/>
              </a:ext>
            </a:extLst>
          </p:cNvPr>
          <p:cNvSpPr txBox="1"/>
          <p:nvPr/>
        </p:nvSpPr>
        <p:spPr>
          <a:xfrm>
            <a:off x="538293" y="2926428"/>
            <a:ext cx="11115413" cy="1380378"/>
          </a:xfrm>
          <a:prstGeom prst="rect">
            <a:avLst/>
          </a:prstGeom>
          <a:noFill/>
        </p:spPr>
        <p:txBody>
          <a:bodyPr wrap="square" rtlCol="0">
            <a:spAutoFit/>
          </a:bodyPr>
          <a:lstStyle/>
          <a:p>
            <a:pPr lvl="0" algn="ctr">
              <a:lnSpc>
                <a:spcPct val="107000"/>
              </a:lnSpc>
            </a:pPr>
            <a:r>
              <a:rPr lang="en-US" sz="4000" dirty="0" err="1">
                <a:effectLst/>
                <a:ea typeface="Calibri" panose="020F0502020204030204" pitchFamily="34" charset="0"/>
                <a:cs typeface="Times New Roman" panose="02020603050405020304" pitchFamily="18" charset="0"/>
              </a:rPr>
              <a:t>Raycasting</a:t>
            </a:r>
            <a:r>
              <a:rPr lang="en-US" sz="4000" dirty="0">
                <a:effectLst/>
                <a:ea typeface="Calibri" panose="020F0502020204030204" pitchFamily="34" charset="0"/>
                <a:cs typeface="Times New Roman" panose="02020603050405020304" pitchFamily="18" charset="0"/>
              </a:rPr>
              <a:t> is a game engine concept, which is used to project 2D plane into 3D view.</a:t>
            </a:r>
          </a:p>
        </p:txBody>
      </p:sp>
    </p:spTree>
    <p:extLst>
      <p:ext uri="{BB962C8B-B14F-4D97-AF65-F5344CB8AC3E}">
        <p14:creationId xmlns:p14="http://schemas.microsoft.com/office/powerpoint/2010/main" val="429415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587299"/>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365358"/>
            <a:ext cx="12192000" cy="830997"/>
          </a:xfrm>
          <a:prstGeom prst="rect">
            <a:avLst/>
          </a:prstGeom>
          <a:noFill/>
        </p:spPr>
        <p:txBody>
          <a:bodyPr wrap="square" rtlCol="0">
            <a:spAutoFit/>
          </a:bodyPr>
          <a:lstStyle/>
          <a:p>
            <a:pPr algn="ctr"/>
            <a:r>
              <a:rPr lang="en-US" sz="4800" dirty="0"/>
              <a:t>CONCLUSION</a:t>
            </a:r>
            <a:endParaRPr lang="en-GB" sz="4800" dirty="0"/>
          </a:p>
        </p:txBody>
      </p:sp>
      <p:sp>
        <p:nvSpPr>
          <p:cNvPr id="3" name="TextBox 2">
            <a:extLst>
              <a:ext uri="{FF2B5EF4-FFF2-40B4-BE49-F238E27FC236}">
                <a16:creationId xmlns:a16="http://schemas.microsoft.com/office/drawing/2014/main" id="{966759CE-F123-BC04-F818-4319208EA066}"/>
              </a:ext>
            </a:extLst>
          </p:cNvPr>
          <p:cNvSpPr txBox="1"/>
          <p:nvPr/>
        </p:nvSpPr>
        <p:spPr>
          <a:xfrm>
            <a:off x="868237" y="1196355"/>
            <a:ext cx="10455526" cy="1815882"/>
          </a:xfrm>
          <a:prstGeom prst="rect">
            <a:avLst/>
          </a:prstGeom>
          <a:noFill/>
        </p:spPr>
        <p:txBody>
          <a:bodyPr wrap="square" rtlCol="0">
            <a:spAutoFit/>
          </a:bodyPr>
          <a:lstStyle/>
          <a:p>
            <a:pPr algn="ctr"/>
            <a:r>
              <a:rPr lang="en-US" sz="2800" dirty="0"/>
              <a:t>The purpose of our project is to develop a Improved Game Engine while also developing creativity and individuality in problem solving and overcoming great difficulty by properly analyzing situations within the game world.</a:t>
            </a:r>
          </a:p>
        </p:txBody>
      </p:sp>
      <p:sp>
        <p:nvSpPr>
          <p:cNvPr id="4" name="Rectangle 3">
            <a:extLst>
              <a:ext uri="{FF2B5EF4-FFF2-40B4-BE49-F238E27FC236}">
                <a16:creationId xmlns:a16="http://schemas.microsoft.com/office/drawing/2014/main" id="{835AE27E-5A59-4228-0C4E-542B06537B3D}"/>
              </a:ext>
            </a:extLst>
          </p:cNvPr>
          <p:cNvSpPr/>
          <p:nvPr/>
        </p:nvSpPr>
        <p:spPr>
          <a:xfrm>
            <a:off x="-229340" y="3234178"/>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CCC8FE0-AE34-7A4B-2C4A-BDD0D337E108}"/>
              </a:ext>
            </a:extLst>
          </p:cNvPr>
          <p:cNvSpPr txBox="1"/>
          <p:nvPr/>
        </p:nvSpPr>
        <p:spPr>
          <a:xfrm>
            <a:off x="0" y="3012237"/>
            <a:ext cx="12192000" cy="830997"/>
          </a:xfrm>
          <a:prstGeom prst="rect">
            <a:avLst/>
          </a:prstGeom>
          <a:noFill/>
        </p:spPr>
        <p:txBody>
          <a:bodyPr wrap="square" rtlCol="0">
            <a:spAutoFit/>
          </a:bodyPr>
          <a:lstStyle/>
          <a:p>
            <a:pPr algn="ctr"/>
            <a:r>
              <a:rPr lang="en-US" sz="4800" dirty="0"/>
              <a:t>FUTURE ENHANCEMENTS</a:t>
            </a:r>
            <a:endParaRPr lang="en-GB" sz="4800" dirty="0"/>
          </a:p>
        </p:txBody>
      </p:sp>
      <p:sp>
        <p:nvSpPr>
          <p:cNvPr id="7" name="TextBox 6">
            <a:extLst>
              <a:ext uri="{FF2B5EF4-FFF2-40B4-BE49-F238E27FC236}">
                <a16:creationId xmlns:a16="http://schemas.microsoft.com/office/drawing/2014/main" id="{FAE13AD5-0428-84F9-9CA4-2B34120EBA7E}"/>
              </a:ext>
            </a:extLst>
          </p:cNvPr>
          <p:cNvSpPr txBox="1"/>
          <p:nvPr/>
        </p:nvSpPr>
        <p:spPr>
          <a:xfrm>
            <a:off x="868237" y="4061672"/>
            <a:ext cx="10455526" cy="1384995"/>
          </a:xfrm>
          <a:prstGeom prst="rect">
            <a:avLst/>
          </a:prstGeom>
          <a:noFill/>
        </p:spPr>
        <p:txBody>
          <a:bodyPr wrap="square" rtlCol="0">
            <a:spAutoFit/>
          </a:bodyPr>
          <a:lstStyle/>
          <a:p>
            <a:pPr algn="ctr"/>
            <a:r>
              <a:rPr lang="en-US" sz="2800" dirty="0"/>
              <a:t>Improving the quality of the textures.</a:t>
            </a:r>
          </a:p>
          <a:p>
            <a:pPr algn="ctr"/>
            <a:r>
              <a:rPr lang="en-US" sz="2800" dirty="0"/>
              <a:t>Increasing the amount of Enemies, adding variety.</a:t>
            </a:r>
          </a:p>
          <a:p>
            <a:pPr algn="ctr"/>
            <a:r>
              <a:rPr lang="en-US" sz="2800" dirty="0"/>
              <a:t>Improving the game’s UI and in-game HUD.</a:t>
            </a:r>
          </a:p>
        </p:txBody>
      </p:sp>
    </p:spTree>
    <p:extLst>
      <p:ext uri="{BB962C8B-B14F-4D97-AF65-F5344CB8AC3E}">
        <p14:creationId xmlns:p14="http://schemas.microsoft.com/office/powerpoint/2010/main" val="2006474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830997"/>
          </a:xfrm>
          <a:prstGeom prst="rect">
            <a:avLst/>
          </a:prstGeom>
          <a:noFill/>
        </p:spPr>
        <p:txBody>
          <a:bodyPr wrap="square" rtlCol="0">
            <a:spAutoFit/>
          </a:bodyPr>
          <a:lstStyle/>
          <a:p>
            <a:pPr algn="ctr"/>
            <a:r>
              <a:rPr lang="en-US" sz="4800" dirty="0"/>
              <a:t>REFERENCES</a:t>
            </a:r>
            <a:endParaRPr lang="en-GB" sz="4800" dirty="0"/>
          </a:p>
        </p:txBody>
      </p:sp>
      <p:sp>
        <p:nvSpPr>
          <p:cNvPr id="4" name="TextBox 3">
            <a:extLst>
              <a:ext uri="{FF2B5EF4-FFF2-40B4-BE49-F238E27FC236}">
                <a16:creationId xmlns:a16="http://schemas.microsoft.com/office/drawing/2014/main" id="{9B61A443-BE62-7850-B465-382C9F729AE7}"/>
              </a:ext>
            </a:extLst>
          </p:cNvPr>
          <p:cNvSpPr txBox="1"/>
          <p:nvPr/>
        </p:nvSpPr>
        <p:spPr>
          <a:xfrm>
            <a:off x="2186411" y="1079572"/>
            <a:ext cx="7819177" cy="5314275"/>
          </a:xfrm>
          <a:prstGeom prst="rect">
            <a:avLst/>
          </a:prstGeom>
          <a:noFill/>
        </p:spPr>
        <p:txBody>
          <a:bodyPr wrap="square" rtlCol="0">
            <a:spAutoFit/>
          </a:bodyPr>
          <a:lstStyle/>
          <a:p>
            <a:pPr algn="just">
              <a:spcAft>
                <a:spcPts val="800"/>
              </a:spcAft>
              <a:tabLst>
                <a:tab pos="5191125" algn="l"/>
              </a:tabLst>
            </a:pPr>
            <a:r>
              <a:rPr lang="en-GB" dirty="0"/>
              <a:t>[1] Brent Cowan and Bill </a:t>
            </a:r>
            <a:r>
              <a:rPr lang="en-GB" dirty="0" err="1"/>
              <a:t>Kapralos</a:t>
            </a:r>
            <a:r>
              <a:rPr lang="en-GB" dirty="0"/>
              <a:t>, "A Survey of Frameworks and Game Engines for Serious Game Development", 2014 IEEE 14th International Conference on Advanced Learning Technologies. </a:t>
            </a:r>
          </a:p>
          <a:p>
            <a:pPr algn="just">
              <a:spcAft>
                <a:spcPts val="800"/>
              </a:spcAft>
              <a:tabLst>
                <a:tab pos="5191125" algn="l"/>
              </a:tabLst>
            </a:pPr>
            <a:r>
              <a:rPr lang="en-GB" dirty="0"/>
              <a:t>[2] Georgios N. </a:t>
            </a:r>
            <a:r>
              <a:rPr lang="en-GB" dirty="0" err="1"/>
              <a:t>Yannakakis</a:t>
            </a:r>
            <a:r>
              <a:rPr lang="en-GB" dirty="0"/>
              <a:t> and J. </a:t>
            </a:r>
            <a:r>
              <a:rPr lang="en-GB" dirty="0" err="1"/>
              <a:t>Togelius</a:t>
            </a:r>
            <a:r>
              <a:rPr lang="en-GB" dirty="0"/>
              <a:t>, Artificial Intelligence and Games, New York, NY, </a:t>
            </a:r>
            <a:r>
              <a:rPr lang="en-GB" dirty="0" err="1"/>
              <a:t>USA:Springer-Verlag</a:t>
            </a:r>
            <a:r>
              <a:rPr lang="en-GB" dirty="0"/>
              <a:t>, 2018. </a:t>
            </a:r>
          </a:p>
          <a:p>
            <a:pPr algn="just">
              <a:spcAft>
                <a:spcPts val="800"/>
              </a:spcAft>
              <a:tabLst>
                <a:tab pos="5191125" algn="l"/>
              </a:tabLst>
            </a:pPr>
            <a:r>
              <a:rPr lang="en-GB" dirty="0"/>
              <a:t>[3] Jonas </a:t>
            </a:r>
            <a:r>
              <a:rPr lang="en-GB" dirty="0" err="1"/>
              <a:t>Siim</a:t>
            </a:r>
            <a:r>
              <a:rPr lang="en-GB" dirty="0"/>
              <a:t> Andersen and Riccardo </a:t>
            </a:r>
            <a:r>
              <a:rPr lang="en-GB" dirty="0" err="1"/>
              <a:t>Miccini</a:t>
            </a:r>
            <a:r>
              <a:rPr lang="en-GB" dirty="0"/>
              <a:t>, “Evaluation of Individualized HRTFs in a 3D Shooter Game”, Immersive and 3D Audio: from </a:t>
            </a:r>
            <a:r>
              <a:rPr lang="en-GB" dirty="0" err="1"/>
              <a:t>Architectrue</a:t>
            </a:r>
            <a:r>
              <a:rPr lang="en-GB" dirty="0"/>
              <a:t> to Automotive (I3DA), 2021 </a:t>
            </a:r>
          </a:p>
          <a:p>
            <a:pPr algn="just">
              <a:spcAft>
                <a:spcPts val="800"/>
              </a:spcAft>
              <a:tabLst>
                <a:tab pos="5191125" algn="l"/>
              </a:tabLst>
            </a:pPr>
            <a:r>
              <a:rPr lang="en-GB" dirty="0"/>
              <a:t>[4] Matthias </a:t>
            </a:r>
            <a:r>
              <a:rPr lang="en-GB" dirty="0" err="1"/>
              <a:t>Labschütz</a:t>
            </a:r>
            <a:r>
              <a:rPr lang="en-GB" dirty="0"/>
              <a:t> et al., "Content creation for a 3D game with Maya and Unity 3D", Institute of Computer Graphics and Algorithms Vienna University of Technology, 2011. </a:t>
            </a:r>
          </a:p>
          <a:p>
            <a:pPr algn="just">
              <a:spcAft>
                <a:spcPts val="800"/>
              </a:spcAft>
              <a:tabLst>
                <a:tab pos="5191125" algn="l"/>
              </a:tabLst>
            </a:pPr>
            <a:r>
              <a:rPr lang="en-GB" dirty="0"/>
              <a:t>[5] Meng Yang and Zhen Wang, “Research on of 3D game design and development technology”, 3rd </a:t>
            </a:r>
            <a:r>
              <a:rPr lang="en-GB" dirty="0" err="1"/>
              <a:t>Internataional</a:t>
            </a:r>
            <a:r>
              <a:rPr lang="en-GB" dirty="0"/>
              <a:t> Conference on Computer Science and Information Technology, 2010. </a:t>
            </a:r>
          </a:p>
          <a:p>
            <a:pPr algn="just">
              <a:spcAft>
                <a:spcPts val="800"/>
              </a:spcAft>
              <a:tabLst>
                <a:tab pos="5191125" algn="l"/>
              </a:tabLst>
            </a:pPr>
            <a:r>
              <a:rPr lang="en-GB" dirty="0"/>
              <a:t>[6] Pa. Megha, L. </a:t>
            </a:r>
            <a:r>
              <a:rPr lang="en-GB" dirty="0" err="1"/>
              <a:t>Nachammai</a:t>
            </a:r>
            <a:r>
              <a:rPr lang="en-GB" dirty="0"/>
              <a:t> and T.M. Senthil Ganesan, "3D Game Development Using Unity Game Engine", SSRG International Journal of Computer Science and Engineering, 2018.</a:t>
            </a:r>
            <a:endParaRPr lang="en-GB"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6343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81514D-BE41-AF65-53B7-E7DBD6DC67E3}"/>
              </a:ext>
            </a:extLst>
          </p:cNvPr>
          <p:cNvSpPr txBox="1"/>
          <p:nvPr/>
        </p:nvSpPr>
        <p:spPr>
          <a:xfrm>
            <a:off x="0" y="2828835"/>
            <a:ext cx="12192000" cy="1200329"/>
          </a:xfrm>
          <a:prstGeom prst="rect">
            <a:avLst/>
          </a:prstGeom>
          <a:noFill/>
        </p:spPr>
        <p:txBody>
          <a:bodyPr wrap="square" rtlCol="0">
            <a:spAutoFit/>
          </a:bodyPr>
          <a:lstStyle/>
          <a:p>
            <a:pPr algn="ctr"/>
            <a:r>
              <a:rPr lang="en-US" sz="7200" dirty="0"/>
              <a:t>THANK YOU</a:t>
            </a:r>
            <a:endParaRPr lang="en-GB" sz="7200" dirty="0"/>
          </a:p>
        </p:txBody>
      </p:sp>
    </p:spTree>
    <p:extLst>
      <p:ext uri="{BB962C8B-B14F-4D97-AF65-F5344CB8AC3E}">
        <p14:creationId xmlns:p14="http://schemas.microsoft.com/office/powerpoint/2010/main" val="1376709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1704512"/>
            <a:ext cx="12650680" cy="39061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1482571"/>
            <a:ext cx="12192000" cy="830997"/>
          </a:xfrm>
          <a:prstGeom prst="rect">
            <a:avLst/>
          </a:prstGeom>
          <a:noFill/>
        </p:spPr>
        <p:txBody>
          <a:bodyPr wrap="square" rtlCol="0">
            <a:spAutoFit/>
          </a:bodyPr>
          <a:lstStyle/>
          <a:p>
            <a:pPr algn="ctr"/>
            <a:r>
              <a:rPr lang="en-US" sz="4800" dirty="0"/>
              <a:t>OBJECTIVE</a:t>
            </a:r>
            <a:endParaRPr lang="en-GB" sz="4800" dirty="0"/>
          </a:p>
        </p:txBody>
      </p:sp>
      <p:sp>
        <p:nvSpPr>
          <p:cNvPr id="6" name="TextBox 5">
            <a:extLst>
              <a:ext uri="{FF2B5EF4-FFF2-40B4-BE49-F238E27FC236}">
                <a16:creationId xmlns:a16="http://schemas.microsoft.com/office/drawing/2014/main" id="{F8B694A9-D5F3-2D75-1CBE-A771102EEF2D}"/>
              </a:ext>
            </a:extLst>
          </p:cNvPr>
          <p:cNvSpPr txBox="1"/>
          <p:nvPr/>
        </p:nvSpPr>
        <p:spPr>
          <a:xfrm>
            <a:off x="1028035" y="2634630"/>
            <a:ext cx="10135930" cy="993926"/>
          </a:xfrm>
          <a:prstGeom prst="rect">
            <a:avLst/>
          </a:prstGeom>
          <a:noFill/>
        </p:spPr>
        <p:txBody>
          <a:bodyPr wrap="square" rtlCol="0">
            <a:spAutoFit/>
          </a:bodyPr>
          <a:lstStyle/>
          <a:p>
            <a:pPr lvl="0" algn="ctr">
              <a:lnSpc>
                <a:spcPct val="107000"/>
              </a:lnSpc>
            </a:pPr>
            <a:r>
              <a:rPr lang="en-GB" sz="2800" dirty="0">
                <a:effectLst/>
                <a:ea typeface="Calibri" panose="020F0502020204030204" pitchFamily="34" charset="0"/>
                <a:cs typeface="Times New Roman" panose="02020603050405020304" pitchFamily="18" charset="0"/>
              </a:rPr>
              <a:t>The main objective of this project is to develop a </a:t>
            </a:r>
            <a:r>
              <a:rPr lang="en-GB" sz="2800" b="1" dirty="0">
                <a:ea typeface="Calibri" panose="020F0502020204030204" pitchFamily="34" charset="0"/>
                <a:cs typeface="Times New Roman" panose="02020603050405020304" pitchFamily="18" charset="0"/>
              </a:rPr>
              <a:t>3D Shooter Game </a:t>
            </a:r>
            <a:r>
              <a:rPr lang="en-GB" sz="2800" dirty="0">
                <a:ea typeface="Calibri" panose="020F0502020204030204" pitchFamily="34" charset="0"/>
                <a:cs typeface="Times New Roman" panose="02020603050405020304" pitchFamily="18" charset="0"/>
              </a:rPr>
              <a:t>with A.I. enemies using </a:t>
            </a:r>
            <a:r>
              <a:rPr lang="en-GB" sz="2800" b="1" dirty="0" err="1">
                <a:ea typeface="Calibri" panose="020F0502020204030204" pitchFamily="34" charset="0"/>
                <a:cs typeface="Times New Roman" panose="02020603050405020304" pitchFamily="18" charset="0"/>
              </a:rPr>
              <a:t>Pygame</a:t>
            </a:r>
            <a:r>
              <a:rPr lang="en-GB" sz="2800" dirty="0">
                <a:ea typeface="Calibri" panose="020F0502020204030204" pitchFamily="34" charset="0"/>
                <a:cs typeface="Times New Roman" panose="02020603050405020304" pitchFamily="18" charset="0"/>
              </a:rPr>
              <a:t> package in python.</a:t>
            </a:r>
            <a:r>
              <a:rPr lang="en-GB" sz="2800" b="1" dirty="0">
                <a:effectLst/>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46602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950368"/>
            <a:ext cx="12650680" cy="39061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0181514D-BE41-AF65-53B7-E7DBD6DC67E3}"/>
              </a:ext>
            </a:extLst>
          </p:cNvPr>
          <p:cNvSpPr txBox="1"/>
          <p:nvPr/>
        </p:nvSpPr>
        <p:spPr>
          <a:xfrm>
            <a:off x="0" y="728427"/>
            <a:ext cx="12192000" cy="830997"/>
          </a:xfrm>
          <a:prstGeom prst="rect">
            <a:avLst/>
          </a:prstGeom>
          <a:noFill/>
        </p:spPr>
        <p:txBody>
          <a:bodyPr wrap="square" rtlCol="0">
            <a:spAutoFit/>
          </a:bodyPr>
          <a:lstStyle/>
          <a:p>
            <a:pPr algn="ctr"/>
            <a:r>
              <a:rPr lang="en-US" sz="4800" dirty="0"/>
              <a:t>MOTIVATION</a:t>
            </a:r>
            <a:endParaRPr lang="en-GB" sz="4800" dirty="0"/>
          </a:p>
        </p:txBody>
      </p:sp>
      <p:sp>
        <p:nvSpPr>
          <p:cNvPr id="6" name="TextBox 5">
            <a:extLst>
              <a:ext uri="{FF2B5EF4-FFF2-40B4-BE49-F238E27FC236}">
                <a16:creationId xmlns:a16="http://schemas.microsoft.com/office/drawing/2014/main" id="{F8B694A9-D5F3-2D75-1CBE-A771102EEF2D}"/>
              </a:ext>
            </a:extLst>
          </p:cNvPr>
          <p:cNvSpPr txBox="1"/>
          <p:nvPr/>
        </p:nvSpPr>
        <p:spPr>
          <a:xfrm>
            <a:off x="1028035" y="1781365"/>
            <a:ext cx="10135930" cy="3356303"/>
          </a:xfrm>
          <a:prstGeom prst="rect">
            <a:avLst/>
          </a:prstGeom>
          <a:noFill/>
        </p:spPr>
        <p:txBody>
          <a:bodyPr wrap="square" rtlCol="0">
            <a:spAutoFit/>
          </a:bodyPr>
          <a:lstStyle/>
          <a:p>
            <a:pPr marL="457200" lvl="0" indent="-457200" algn="ctr">
              <a:lnSpc>
                <a:spcPct val="107000"/>
              </a:lnSpc>
              <a:buFont typeface="Arial" panose="020B0604020202020204" pitchFamily="34" charset="0"/>
              <a:buChar char="•"/>
            </a:pPr>
            <a:r>
              <a:rPr lang="en-GB" sz="4000" dirty="0" err="1">
                <a:effectLst/>
                <a:ea typeface="Calibri" panose="020F0502020204030204" pitchFamily="34" charset="0"/>
                <a:cs typeface="Times New Roman" panose="02020603050405020304" pitchFamily="18" charset="0"/>
              </a:rPr>
              <a:t>Raycasting</a:t>
            </a:r>
            <a:r>
              <a:rPr lang="en-GB" sz="4000" dirty="0">
                <a:effectLst/>
                <a:ea typeface="Calibri" panose="020F0502020204030204" pitchFamily="34" charset="0"/>
                <a:cs typeface="Times New Roman" panose="02020603050405020304" pitchFamily="18" charset="0"/>
              </a:rPr>
              <a:t> is the basic concept which is used in many game engines.</a:t>
            </a:r>
          </a:p>
          <a:p>
            <a:pPr lvl="0" algn="ctr">
              <a:lnSpc>
                <a:spcPct val="107000"/>
              </a:lnSpc>
            </a:pPr>
            <a:endParaRPr lang="en-GB" sz="4000" dirty="0">
              <a:effectLst/>
              <a:ea typeface="Calibri" panose="020F0502020204030204" pitchFamily="34" charset="0"/>
              <a:cs typeface="Times New Roman" panose="02020603050405020304" pitchFamily="18" charset="0"/>
            </a:endParaRPr>
          </a:p>
          <a:p>
            <a:pPr marL="457200" lvl="0" indent="-457200" algn="ctr">
              <a:lnSpc>
                <a:spcPct val="107000"/>
              </a:lnSpc>
              <a:buFont typeface="Arial" panose="020B0604020202020204" pitchFamily="34" charset="0"/>
              <a:buChar char="•"/>
            </a:pPr>
            <a:r>
              <a:rPr lang="en-GB" sz="4000" dirty="0">
                <a:effectLst/>
                <a:ea typeface="Calibri" panose="020F0502020204030204" pitchFamily="34" charset="0"/>
                <a:cs typeface="Times New Roman" panose="02020603050405020304" pitchFamily="18" charset="0"/>
              </a:rPr>
              <a:t>Compared to the previous builds, we have optimized it quite a lot.</a:t>
            </a:r>
          </a:p>
        </p:txBody>
      </p:sp>
    </p:spTree>
    <p:extLst>
      <p:ext uri="{BB962C8B-B14F-4D97-AF65-F5344CB8AC3E}">
        <p14:creationId xmlns:p14="http://schemas.microsoft.com/office/powerpoint/2010/main" val="3282984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830997"/>
          </a:xfrm>
          <a:prstGeom prst="rect">
            <a:avLst/>
          </a:prstGeom>
          <a:noFill/>
        </p:spPr>
        <p:txBody>
          <a:bodyPr wrap="square" rtlCol="0">
            <a:spAutoFit/>
          </a:bodyPr>
          <a:lstStyle/>
          <a:p>
            <a:pPr algn="ctr"/>
            <a:r>
              <a:rPr lang="en-US" sz="4800" dirty="0"/>
              <a:t>LITERATURE SURVEY</a:t>
            </a:r>
            <a:endParaRPr lang="en-GB" sz="4800" dirty="0"/>
          </a:p>
        </p:txBody>
      </p:sp>
      <p:graphicFrame>
        <p:nvGraphicFramePr>
          <p:cNvPr id="3" name="Table 3">
            <a:extLst>
              <a:ext uri="{FF2B5EF4-FFF2-40B4-BE49-F238E27FC236}">
                <a16:creationId xmlns:a16="http://schemas.microsoft.com/office/drawing/2014/main" id="{38E63838-4001-A108-03FE-F56DFA0B799E}"/>
              </a:ext>
            </a:extLst>
          </p:cNvPr>
          <p:cNvGraphicFramePr>
            <a:graphicFrameLocks noGrp="1"/>
          </p:cNvGraphicFramePr>
          <p:nvPr>
            <p:extLst>
              <p:ext uri="{D42A27DB-BD31-4B8C-83A1-F6EECF244321}">
                <p14:modId xmlns:p14="http://schemas.microsoft.com/office/powerpoint/2010/main" val="286682590"/>
              </p:ext>
            </p:extLst>
          </p:nvPr>
        </p:nvGraphicFramePr>
        <p:xfrm>
          <a:off x="344032" y="1079572"/>
          <a:ext cx="11543169" cy="5329414"/>
        </p:xfrm>
        <a:graphic>
          <a:graphicData uri="http://schemas.openxmlformats.org/drawingml/2006/table">
            <a:tbl>
              <a:tblPr firstRow="1" bandRow="1">
                <a:tableStyleId>{7DF18680-E054-41AD-8BC1-D1AEF772440D}</a:tableStyleId>
              </a:tblPr>
              <a:tblGrid>
                <a:gridCol w="646103">
                  <a:extLst>
                    <a:ext uri="{9D8B030D-6E8A-4147-A177-3AD203B41FA5}">
                      <a16:colId xmlns:a16="http://schemas.microsoft.com/office/drawing/2014/main" val="1342242481"/>
                    </a:ext>
                  </a:extLst>
                </a:gridCol>
                <a:gridCol w="3886628">
                  <a:extLst>
                    <a:ext uri="{9D8B030D-6E8A-4147-A177-3AD203B41FA5}">
                      <a16:colId xmlns:a16="http://schemas.microsoft.com/office/drawing/2014/main" val="1771902197"/>
                    </a:ext>
                  </a:extLst>
                </a:gridCol>
                <a:gridCol w="3054073">
                  <a:extLst>
                    <a:ext uri="{9D8B030D-6E8A-4147-A177-3AD203B41FA5}">
                      <a16:colId xmlns:a16="http://schemas.microsoft.com/office/drawing/2014/main" val="3259885278"/>
                    </a:ext>
                  </a:extLst>
                </a:gridCol>
                <a:gridCol w="2163996">
                  <a:extLst>
                    <a:ext uri="{9D8B030D-6E8A-4147-A177-3AD203B41FA5}">
                      <a16:colId xmlns:a16="http://schemas.microsoft.com/office/drawing/2014/main" val="3615775323"/>
                    </a:ext>
                  </a:extLst>
                </a:gridCol>
                <a:gridCol w="1792369">
                  <a:extLst>
                    <a:ext uri="{9D8B030D-6E8A-4147-A177-3AD203B41FA5}">
                      <a16:colId xmlns:a16="http://schemas.microsoft.com/office/drawing/2014/main" val="39016924"/>
                    </a:ext>
                  </a:extLst>
                </a:gridCol>
              </a:tblGrid>
              <a:tr h="477780">
                <a:tc>
                  <a:txBody>
                    <a:bodyPr/>
                    <a:lstStyle/>
                    <a:p>
                      <a:pPr algn="ctr"/>
                      <a:r>
                        <a:rPr lang="en-US" sz="1400" b="1" dirty="0"/>
                        <a:t>S.NO.</a:t>
                      </a:r>
                      <a:endParaRPr lang="en-GB" sz="1400" b="1" dirty="0"/>
                    </a:p>
                  </a:txBody>
                  <a:tcPr/>
                </a:tc>
                <a:tc>
                  <a:txBody>
                    <a:bodyPr/>
                    <a:lstStyle/>
                    <a:p>
                      <a:pPr algn="ctr"/>
                      <a:r>
                        <a:rPr lang="en-US" sz="1400" dirty="0"/>
                        <a:t>TITLE</a:t>
                      </a:r>
                      <a:endParaRPr lang="en-GB" sz="1400" dirty="0"/>
                    </a:p>
                  </a:txBody>
                  <a:tcPr/>
                </a:tc>
                <a:tc>
                  <a:txBody>
                    <a:bodyPr/>
                    <a:lstStyle/>
                    <a:p>
                      <a:pPr algn="ctr"/>
                      <a:r>
                        <a:rPr lang="en-US" sz="1400" dirty="0"/>
                        <a:t>TECHINIQUE/ALGORITHM</a:t>
                      </a:r>
                      <a:endParaRPr lang="en-GB" sz="1400" dirty="0"/>
                    </a:p>
                  </a:txBody>
                  <a:tcPr/>
                </a:tc>
                <a:tc>
                  <a:txBody>
                    <a:bodyPr/>
                    <a:lstStyle/>
                    <a:p>
                      <a:pPr algn="ctr"/>
                      <a:r>
                        <a:rPr lang="en-US" sz="1400" dirty="0"/>
                        <a:t>ADVANTAGES</a:t>
                      </a:r>
                      <a:endParaRPr lang="en-GB" sz="1400" dirty="0"/>
                    </a:p>
                  </a:txBody>
                  <a:tcPr/>
                </a:tc>
                <a:tc>
                  <a:txBody>
                    <a:bodyPr/>
                    <a:lstStyle/>
                    <a:p>
                      <a:pPr algn="ctr"/>
                      <a:r>
                        <a:rPr lang="en-US" sz="1400" dirty="0"/>
                        <a:t>DISADVANTAGES</a:t>
                      </a:r>
                      <a:endParaRPr lang="en-GB" sz="1400" dirty="0"/>
                    </a:p>
                  </a:txBody>
                  <a:tcPr/>
                </a:tc>
                <a:extLst>
                  <a:ext uri="{0D108BD9-81ED-4DB2-BD59-A6C34878D82A}">
                    <a16:rowId xmlns:a16="http://schemas.microsoft.com/office/drawing/2014/main" val="2890023499"/>
                  </a:ext>
                </a:extLst>
              </a:tr>
              <a:tr h="892884">
                <a:tc>
                  <a:txBody>
                    <a:bodyPr/>
                    <a:lstStyle/>
                    <a:p>
                      <a:r>
                        <a:rPr lang="en-US" sz="1400" dirty="0"/>
                        <a:t>1.</a:t>
                      </a:r>
                      <a:endParaRPr lang="en-GB" sz="1400" dirty="0"/>
                    </a:p>
                  </a:txBody>
                  <a:tcPr/>
                </a:tc>
                <a:tc>
                  <a:txBody>
                    <a:bodyPr/>
                    <a:lstStyle/>
                    <a:p>
                      <a:r>
                        <a:rPr lang="en-US" sz="1400" dirty="0"/>
                        <a:t>“Multi-dimensional </a:t>
                      </a:r>
                      <a:r>
                        <a:rPr lang="en-US" sz="1400" dirty="0" err="1"/>
                        <a:t>Raycasting</a:t>
                      </a:r>
                      <a:r>
                        <a:rPr lang="en-US" sz="1400" dirty="0"/>
                        <a:t> for Fuzzy Pattern Classification”. ARIS </a:t>
                      </a:r>
                      <a:r>
                        <a:rPr lang="en-US" sz="1400" dirty="0" err="1"/>
                        <a:t>Lanaridis</a:t>
                      </a:r>
                      <a:r>
                        <a:rPr lang="en-US" sz="1400" dirty="0"/>
                        <a:t> and Andreas </a:t>
                      </a:r>
                      <a:r>
                        <a:rPr lang="en-US" sz="1400" dirty="0" err="1"/>
                        <a:t>Stafylopaths</a:t>
                      </a:r>
                      <a:r>
                        <a:rPr lang="en-US" sz="1400" dirty="0"/>
                        <a:t>, 2009</a:t>
                      </a:r>
                      <a:endParaRPr lang="en-GB" sz="1400" dirty="0"/>
                    </a:p>
                  </a:txBody>
                  <a:tcPr/>
                </a:tc>
                <a:tc>
                  <a:txBody>
                    <a:bodyPr/>
                    <a:lstStyle/>
                    <a:p>
                      <a:r>
                        <a:rPr lang="en-US" sz="1400" dirty="0" err="1"/>
                        <a:t>Raycasting</a:t>
                      </a:r>
                      <a:endParaRPr lang="en-GB" sz="1400" dirty="0"/>
                    </a:p>
                  </a:txBody>
                  <a:tcPr/>
                </a:tc>
                <a:tc>
                  <a:txBody>
                    <a:bodyPr/>
                    <a:lstStyle/>
                    <a:p>
                      <a:pPr marL="285750" indent="-285750">
                        <a:buFont typeface="Arial" panose="020B0604020202020204" pitchFamily="34" charset="0"/>
                        <a:buChar char="•"/>
                      </a:pPr>
                      <a:r>
                        <a:rPr lang="en-US" sz="1400" dirty="0"/>
                        <a:t>Easy to implement.</a:t>
                      </a:r>
                    </a:p>
                  </a:txBody>
                  <a:tcPr/>
                </a:tc>
                <a:tc>
                  <a:txBody>
                    <a:bodyPr/>
                    <a:lstStyle/>
                    <a:p>
                      <a:pPr marL="285750" indent="-285750">
                        <a:buFont typeface="Arial" panose="020B0604020202020204" pitchFamily="34" charset="0"/>
                        <a:buChar char="•"/>
                      </a:pPr>
                      <a:r>
                        <a:rPr lang="en-US" sz="1400" dirty="0"/>
                        <a:t>Slow compared to other methods.</a:t>
                      </a:r>
                    </a:p>
                    <a:p>
                      <a:pPr marL="285750" indent="-285750">
                        <a:buFont typeface="Arial" panose="020B0604020202020204" pitchFamily="34" charset="0"/>
                        <a:buChar char="•"/>
                      </a:pPr>
                      <a:r>
                        <a:rPr lang="en-GB" sz="1400" dirty="0"/>
                        <a:t>Many Artifacts.</a:t>
                      </a:r>
                    </a:p>
                  </a:txBody>
                  <a:tcPr/>
                </a:tc>
                <a:extLst>
                  <a:ext uri="{0D108BD9-81ED-4DB2-BD59-A6C34878D82A}">
                    <a16:rowId xmlns:a16="http://schemas.microsoft.com/office/drawing/2014/main" val="3629884710"/>
                  </a:ext>
                </a:extLst>
              </a:tr>
              <a:tr h="887306">
                <a:tc>
                  <a:txBody>
                    <a:bodyPr/>
                    <a:lstStyle/>
                    <a:p>
                      <a:r>
                        <a:rPr lang="en-US" sz="1400" dirty="0"/>
                        <a:t>2.</a:t>
                      </a:r>
                      <a:endParaRPr lang="en-GB" sz="1400" dirty="0"/>
                    </a:p>
                  </a:txBody>
                  <a:tcPr/>
                </a:tc>
                <a:tc>
                  <a:txBody>
                    <a:bodyPr/>
                    <a:lstStyle/>
                    <a:p>
                      <a:r>
                        <a:rPr lang="en-GB" sz="1400" dirty="0"/>
                        <a:t>“Development of Programming Materials Using Gameplay RPA”. Hiroshi Yokoyama and Takahiro Matsumoto, 2020</a:t>
                      </a:r>
                    </a:p>
                  </a:txBody>
                  <a:tcPr/>
                </a:tc>
                <a:tc>
                  <a:txBody>
                    <a:bodyPr/>
                    <a:lstStyle/>
                    <a:p>
                      <a:r>
                        <a:rPr lang="en-US" sz="1400" dirty="0"/>
                        <a:t>Robotic Process Automation, A.I.</a:t>
                      </a:r>
                      <a:endParaRPr lang="en-GB" sz="1400" dirty="0"/>
                    </a:p>
                  </a:txBody>
                  <a:tcPr/>
                </a:tc>
                <a:tc>
                  <a:txBody>
                    <a:bodyPr/>
                    <a:lstStyle/>
                    <a:p>
                      <a:pPr marL="285750" indent="-285750">
                        <a:buFont typeface="Arial" panose="020B0604020202020204" pitchFamily="34" charset="0"/>
                        <a:buChar char="•"/>
                      </a:pPr>
                      <a:r>
                        <a:rPr lang="en-US" sz="1400" dirty="0"/>
                        <a:t>It can choose between variety of actions presented.</a:t>
                      </a:r>
                      <a:endParaRPr lang="en-GB" sz="1400" dirty="0"/>
                    </a:p>
                  </a:txBody>
                  <a:tcPr/>
                </a:tc>
                <a:tc>
                  <a:txBody>
                    <a:bodyPr/>
                    <a:lstStyle/>
                    <a:p>
                      <a:pPr marL="285750" indent="-285750">
                        <a:buFont typeface="Arial" panose="020B0604020202020204" pitchFamily="34" charset="0"/>
                        <a:buChar char="•"/>
                      </a:pPr>
                      <a:r>
                        <a:rPr lang="en-US" sz="1400" dirty="0"/>
                        <a:t>Predictable.</a:t>
                      </a:r>
                      <a:endParaRPr lang="en-GB" sz="1400" dirty="0"/>
                    </a:p>
                  </a:txBody>
                  <a:tcPr/>
                </a:tc>
                <a:extLst>
                  <a:ext uri="{0D108BD9-81ED-4DB2-BD59-A6C34878D82A}">
                    <a16:rowId xmlns:a16="http://schemas.microsoft.com/office/drawing/2014/main" val="1547055047"/>
                  </a:ext>
                </a:extLst>
              </a:tr>
              <a:tr h="1296832">
                <a:tc>
                  <a:txBody>
                    <a:bodyPr/>
                    <a:lstStyle/>
                    <a:p>
                      <a:r>
                        <a:rPr lang="en-US" sz="1400" dirty="0"/>
                        <a:t>3.</a:t>
                      </a:r>
                      <a:endParaRPr lang="en-GB" sz="1400" dirty="0"/>
                    </a:p>
                  </a:txBody>
                  <a:tcPr/>
                </a:tc>
                <a:tc>
                  <a:txBody>
                    <a:bodyPr/>
                    <a:lstStyle/>
                    <a:p>
                      <a:r>
                        <a:rPr lang="en-GB" sz="1400" dirty="0"/>
                        <a:t>“Pixel Python RPG: Repurposing an Entertainment Game to an Open Educational Resource for Computer Programming Fundamentals”. </a:t>
                      </a:r>
                      <a:r>
                        <a:rPr lang="en-GB" sz="1400" dirty="0" err="1"/>
                        <a:t>Josivan</a:t>
                      </a:r>
                      <a:r>
                        <a:rPr lang="en-GB" sz="1400" dirty="0"/>
                        <a:t> Pereira da Silva, 2021</a:t>
                      </a:r>
                    </a:p>
                  </a:txBody>
                  <a:tcPr/>
                </a:tc>
                <a:tc>
                  <a:txBody>
                    <a:bodyPr/>
                    <a:lstStyle/>
                    <a:p>
                      <a:r>
                        <a:rPr lang="en-GB" sz="1400" dirty="0"/>
                        <a:t>Python, </a:t>
                      </a:r>
                      <a:r>
                        <a:rPr lang="en-GB" sz="1400" dirty="0" err="1"/>
                        <a:t>Pygame</a:t>
                      </a:r>
                      <a:endParaRPr lang="en-GB" sz="1400" dirty="0"/>
                    </a:p>
                  </a:txBody>
                  <a:tcPr/>
                </a:tc>
                <a:tc>
                  <a:txBody>
                    <a:bodyPr/>
                    <a:lstStyle/>
                    <a:p>
                      <a:pPr marL="285750" indent="-285750">
                        <a:buFont typeface="Arial" panose="020B0604020202020204" pitchFamily="34" charset="0"/>
                        <a:buChar char="•"/>
                      </a:pPr>
                      <a:r>
                        <a:rPr lang="en-US" sz="1400" dirty="0"/>
                        <a:t>It's genuinely easy to utilize and run on any environment.</a:t>
                      </a:r>
                      <a:endParaRPr lang="en-GB" sz="1400" dirty="0"/>
                    </a:p>
                  </a:txBody>
                  <a:tcPr/>
                </a:tc>
                <a:tc>
                  <a:txBody>
                    <a:bodyPr/>
                    <a:lstStyle/>
                    <a:p>
                      <a:pPr marL="285750" indent="-285750">
                        <a:buFont typeface="Arial" panose="020B0604020202020204" pitchFamily="34" charset="0"/>
                        <a:buChar char="•"/>
                      </a:pPr>
                      <a:r>
                        <a:rPr lang="en-US" sz="1400" dirty="0"/>
                        <a:t>Managing SDL surfaces wasn't a lot of fun.</a:t>
                      </a:r>
                    </a:p>
                    <a:p>
                      <a:pPr marL="285750" indent="-285750">
                        <a:buFont typeface="Arial" panose="020B0604020202020204" pitchFamily="34" charset="0"/>
                        <a:buChar char="•"/>
                      </a:pPr>
                      <a:r>
                        <a:rPr lang="en-US" sz="1400" dirty="0"/>
                        <a:t>It only handles 2D textures.</a:t>
                      </a:r>
                      <a:endParaRPr lang="en-GB" sz="1400" dirty="0"/>
                    </a:p>
                  </a:txBody>
                  <a:tcPr/>
                </a:tc>
                <a:extLst>
                  <a:ext uri="{0D108BD9-81ED-4DB2-BD59-A6C34878D82A}">
                    <a16:rowId xmlns:a16="http://schemas.microsoft.com/office/drawing/2014/main" val="429216298"/>
                  </a:ext>
                </a:extLst>
              </a:tr>
              <a:tr h="887306">
                <a:tc>
                  <a:txBody>
                    <a:bodyPr/>
                    <a:lstStyle/>
                    <a:p>
                      <a:r>
                        <a:rPr lang="en-US" sz="1400" dirty="0"/>
                        <a:t>4.</a:t>
                      </a:r>
                      <a:endParaRPr lang="en-GB" sz="1400" dirty="0"/>
                    </a:p>
                  </a:txBody>
                  <a:tcPr/>
                </a:tc>
                <a:tc>
                  <a:txBody>
                    <a:bodyPr/>
                    <a:lstStyle/>
                    <a:p>
                      <a:r>
                        <a:rPr lang="en-GB" sz="1400" dirty="0"/>
                        <a:t>“Evaluation of Individualized HRTFs in a 3D Shooter Game”. Jonas </a:t>
                      </a:r>
                      <a:r>
                        <a:rPr lang="en-GB" sz="1400" dirty="0" err="1"/>
                        <a:t>Siim</a:t>
                      </a:r>
                      <a:r>
                        <a:rPr lang="en-GB" sz="1400" dirty="0"/>
                        <a:t> Andersen and Riccardo </a:t>
                      </a:r>
                      <a:r>
                        <a:rPr lang="en-GB" sz="1400" dirty="0" err="1"/>
                        <a:t>Miccini</a:t>
                      </a:r>
                      <a:r>
                        <a:rPr lang="en-GB" sz="1400" dirty="0"/>
                        <a:t>, 2021</a:t>
                      </a:r>
                    </a:p>
                  </a:txBody>
                  <a:tcPr/>
                </a:tc>
                <a:tc>
                  <a:txBody>
                    <a:bodyPr/>
                    <a:lstStyle/>
                    <a:p>
                      <a:r>
                        <a:rPr lang="en-US" sz="1400" dirty="0"/>
                        <a:t>HRTF (Head Related Transfer Functions) </a:t>
                      </a:r>
                      <a:endParaRPr lang="en-GB" sz="1400" dirty="0"/>
                    </a:p>
                  </a:txBody>
                  <a:tcPr/>
                </a:tc>
                <a:tc>
                  <a:txBody>
                    <a:bodyPr/>
                    <a:lstStyle/>
                    <a:p>
                      <a:pPr marL="285750" indent="-285750">
                        <a:buFont typeface="Arial" panose="020B0604020202020204" pitchFamily="34" charset="0"/>
                        <a:buChar char="•"/>
                      </a:pPr>
                      <a:r>
                        <a:rPr lang="en-US" sz="1400" dirty="0"/>
                        <a:t>Better hearing in- game.</a:t>
                      </a:r>
                      <a:endParaRPr lang="en-GB" sz="1400" dirty="0"/>
                    </a:p>
                  </a:txBody>
                  <a:tcPr/>
                </a:tc>
                <a:tc>
                  <a:txBody>
                    <a:bodyPr/>
                    <a:lstStyle/>
                    <a:p>
                      <a:pPr marL="285750" indent="-285750">
                        <a:buFont typeface="Arial" panose="020B0604020202020204" pitchFamily="34" charset="0"/>
                        <a:buChar char="•"/>
                      </a:pPr>
                      <a:r>
                        <a:rPr lang="en-US" sz="1400" dirty="0"/>
                        <a:t>Sometimes there is loss of quality</a:t>
                      </a:r>
                      <a:endParaRPr lang="en-GB" sz="1400" dirty="0"/>
                    </a:p>
                  </a:txBody>
                  <a:tcPr/>
                </a:tc>
                <a:extLst>
                  <a:ext uri="{0D108BD9-81ED-4DB2-BD59-A6C34878D82A}">
                    <a16:rowId xmlns:a16="http://schemas.microsoft.com/office/drawing/2014/main" val="3462124774"/>
                  </a:ext>
                </a:extLst>
              </a:tr>
              <a:tr h="887306">
                <a:tc>
                  <a:txBody>
                    <a:bodyPr/>
                    <a:lstStyle/>
                    <a:p>
                      <a:r>
                        <a:rPr lang="en-US" sz="1400" dirty="0"/>
                        <a:t>5.</a:t>
                      </a:r>
                      <a:endParaRPr lang="en-GB" sz="1400" dirty="0"/>
                    </a:p>
                  </a:txBody>
                  <a:tcPr/>
                </a:tc>
                <a:tc>
                  <a:txBody>
                    <a:bodyPr/>
                    <a:lstStyle/>
                    <a:p>
                      <a:r>
                        <a:rPr lang="en-GB" sz="1400" dirty="0"/>
                        <a:t>"A Survey of Frameworks and Game Engines for Serious Game Development“. Brent Cowan and Bill </a:t>
                      </a:r>
                      <a:r>
                        <a:rPr lang="en-GB" sz="1400" dirty="0" err="1"/>
                        <a:t>Kapralos</a:t>
                      </a:r>
                      <a:r>
                        <a:rPr lang="en-GB" sz="1400" dirty="0"/>
                        <a:t>. 2014</a:t>
                      </a:r>
                    </a:p>
                  </a:txBody>
                  <a:tcPr/>
                </a:tc>
                <a:tc>
                  <a:txBody>
                    <a:bodyPr/>
                    <a:lstStyle/>
                    <a:p>
                      <a:r>
                        <a:rPr lang="en-US" sz="1400" dirty="0"/>
                        <a:t>Python, </a:t>
                      </a:r>
                      <a:r>
                        <a:rPr lang="en-US" sz="1400" dirty="0" err="1"/>
                        <a:t>Pygame</a:t>
                      </a:r>
                      <a:r>
                        <a:rPr lang="en-US" sz="1400" dirty="0"/>
                        <a:t>, C++, Java Script</a:t>
                      </a:r>
                      <a:endParaRPr lang="en-GB" sz="1400" dirty="0"/>
                    </a:p>
                  </a:txBody>
                  <a:tcPr/>
                </a:tc>
                <a:tc>
                  <a:txBody>
                    <a:bodyPr/>
                    <a:lstStyle/>
                    <a:p>
                      <a:pPr marL="285750" indent="-285750">
                        <a:buFont typeface="Arial" panose="020B0604020202020204" pitchFamily="34" charset="0"/>
                        <a:buChar char="•"/>
                      </a:pPr>
                      <a:r>
                        <a:rPr lang="en-US" sz="1400" dirty="0"/>
                        <a:t>Great toolkits to develop games in</a:t>
                      </a:r>
                      <a:endParaRPr lang="en-GB" sz="1400" dirty="0"/>
                    </a:p>
                  </a:txBody>
                  <a:tcPr/>
                </a:tc>
                <a:tc>
                  <a:txBody>
                    <a:bodyPr/>
                    <a:lstStyle/>
                    <a:p>
                      <a:pPr marL="285750" indent="-285750">
                        <a:buFont typeface="Arial" panose="020B0604020202020204" pitchFamily="34" charset="0"/>
                        <a:buChar char="•"/>
                      </a:pPr>
                      <a:r>
                        <a:rPr lang="en-US" sz="1400" dirty="0"/>
                        <a:t>Some require royalties to be paid.</a:t>
                      </a:r>
                      <a:endParaRPr lang="en-GB" sz="1400" dirty="0"/>
                    </a:p>
                  </a:txBody>
                  <a:tcPr/>
                </a:tc>
                <a:extLst>
                  <a:ext uri="{0D108BD9-81ED-4DB2-BD59-A6C34878D82A}">
                    <a16:rowId xmlns:a16="http://schemas.microsoft.com/office/drawing/2014/main" val="112778437"/>
                  </a:ext>
                </a:extLst>
              </a:tr>
            </a:tbl>
          </a:graphicData>
        </a:graphic>
      </p:graphicFrame>
    </p:spTree>
    <p:extLst>
      <p:ext uri="{BB962C8B-B14F-4D97-AF65-F5344CB8AC3E}">
        <p14:creationId xmlns:p14="http://schemas.microsoft.com/office/powerpoint/2010/main" val="1101202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830997"/>
          </a:xfrm>
          <a:prstGeom prst="rect">
            <a:avLst/>
          </a:prstGeom>
          <a:noFill/>
        </p:spPr>
        <p:txBody>
          <a:bodyPr wrap="square" rtlCol="0">
            <a:spAutoFit/>
          </a:bodyPr>
          <a:lstStyle/>
          <a:p>
            <a:pPr algn="ctr"/>
            <a:r>
              <a:rPr lang="en-US" sz="4800" dirty="0"/>
              <a:t>EXISTING SYSTEM</a:t>
            </a:r>
            <a:endParaRPr lang="en-GB" sz="4800" dirty="0"/>
          </a:p>
        </p:txBody>
      </p:sp>
      <p:sp>
        <p:nvSpPr>
          <p:cNvPr id="3" name="TextBox 2">
            <a:extLst>
              <a:ext uri="{FF2B5EF4-FFF2-40B4-BE49-F238E27FC236}">
                <a16:creationId xmlns:a16="http://schemas.microsoft.com/office/drawing/2014/main" id="{099E92CC-D321-4DDB-F790-D521E36CE3C0}"/>
              </a:ext>
            </a:extLst>
          </p:cNvPr>
          <p:cNvSpPr txBox="1"/>
          <p:nvPr/>
        </p:nvSpPr>
        <p:spPr>
          <a:xfrm>
            <a:off x="538293" y="1342725"/>
            <a:ext cx="11115413" cy="1724318"/>
          </a:xfrm>
          <a:prstGeom prst="rect">
            <a:avLst/>
          </a:prstGeom>
          <a:noFill/>
        </p:spPr>
        <p:txBody>
          <a:bodyPr wrap="square" rtlCol="0">
            <a:spAutoFit/>
          </a:bodyPr>
          <a:lstStyle/>
          <a:p>
            <a:pPr lvl="0" algn="ctr">
              <a:lnSpc>
                <a:spcPct val="107000"/>
              </a:lnSpc>
            </a:pPr>
            <a:r>
              <a:rPr lang="en-US" sz="2000" dirty="0">
                <a:effectLst/>
                <a:ea typeface="Calibri" panose="020F0502020204030204" pitchFamily="34" charset="0"/>
                <a:cs typeface="Times New Roman" panose="02020603050405020304" pitchFamily="18" charset="0"/>
              </a:rPr>
              <a:t>The Doom concept was proposed in the late 1992 after the release of Wolfenstein 3D.</a:t>
            </a:r>
          </a:p>
          <a:p>
            <a:pPr lvl="0" algn="ctr">
              <a:lnSpc>
                <a:spcPct val="107000"/>
              </a:lnSpc>
            </a:pPr>
            <a:r>
              <a:rPr lang="en-US" sz="2000" dirty="0">
                <a:ea typeface="Calibri" panose="020F0502020204030204" pitchFamily="34" charset="0"/>
                <a:cs typeface="Times New Roman" panose="02020603050405020304" pitchFamily="18" charset="0"/>
              </a:rPr>
              <a:t>This concept was used to improve 3D game engines, and used the improved design for future games.</a:t>
            </a:r>
          </a:p>
          <a:p>
            <a:pPr lvl="0" algn="ctr">
              <a:lnSpc>
                <a:spcPct val="107000"/>
              </a:lnSpc>
            </a:pPr>
            <a:r>
              <a:rPr lang="en-US" sz="2000" dirty="0">
                <a:effectLst/>
                <a:ea typeface="Calibri" panose="020F0502020204030204" pitchFamily="34" charset="0"/>
                <a:cs typeface="Times New Roman" panose="02020603050405020304" pitchFamily="18" charset="0"/>
              </a:rPr>
              <a:t>Doom was programmed largely in the ANSI C language, with few elements in Assembly language on </a:t>
            </a:r>
            <a:r>
              <a:rPr lang="en-US" sz="2000" dirty="0" err="1">
                <a:effectLst/>
                <a:ea typeface="Calibri" panose="020F0502020204030204" pitchFamily="34" charset="0"/>
                <a:cs typeface="Times New Roman" panose="02020603050405020304" pitchFamily="18" charset="0"/>
              </a:rPr>
              <a:t>NeXTSTEP</a:t>
            </a:r>
            <a:r>
              <a:rPr lang="en-US" sz="2000" dirty="0">
                <a:effectLst/>
                <a:ea typeface="Calibri" panose="020F0502020204030204" pitchFamily="34" charset="0"/>
                <a:cs typeface="Times New Roman" panose="02020603050405020304" pitchFamily="18" charset="0"/>
              </a:rPr>
              <a:t> operating system.</a:t>
            </a:r>
          </a:p>
          <a:p>
            <a:pPr lvl="0" algn="ctr">
              <a:lnSpc>
                <a:spcPct val="107000"/>
              </a:lnSpc>
            </a:pPr>
            <a:endParaRPr lang="en-US" sz="2000" dirty="0">
              <a:effectLst/>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A87ABF18-58CB-0FB4-0133-D525F5D2583D}"/>
              </a:ext>
            </a:extLst>
          </p:cNvPr>
          <p:cNvSpPr/>
          <p:nvPr/>
        </p:nvSpPr>
        <p:spPr>
          <a:xfrm>
            <a:off x="-76940" y="3288984"/>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14B7D0A-7A95-D97A-DAF9-BCE72CF4AC8A}"/>
              </a:ext>
            </a:extLst>
          </p:cNvPr>
          <p:cNvSpPr txBox="1"/>
          <p:nvPr/>
        </p:nvSpPr>
        <p:spPr>
          <a:xfrm>
            <a:off x="152400" y="3067043"/>
            <a:ext cx="12192000" cy="830997"/>
          </a:xfrm>
          <a:prstGeom prst="rect">
            <a:avLst/>
          </a:prstGeom>
          <a:noFill/>
        </p:spPr>
        <p:txBody>
          <a:bodyPr wrap="square" rtlCol="0">
            <a:spAutoFit/>
          </a:bodyPr>
          <a:lstStyle/>
          <a:p>
            <a:pPr algn="ctr"/>
            <a:r>
              <a:rPr lang="en-US" sz="4800" dirty="0"/>
              <a:t>DISADVANTAGES</a:t>
            </a:r>
            <a:endParaRPr lang="en-GB" sz="4800" dirty="0"/>
          </a:p>
        </p:txBody>
      </p:sp>
      <p:sp>
        <p:nvSpPr>
          <p:cNvPr id="7" name="TextBox 6">
            <a:extLst>
              <a:ext uri="{FF2B5EF4-FFF2-40B4-BE49-F238E27FC236}">
                <a16:creationId xmlns:a16="http://schemas.microsoft.com/office/drawing/2014/main" id="{4D51808F-FE90-3520-2C10-C37241E859E3}"/>
              </a:ext>
            </a:extLst>
          </p:cNvPr>
          <p:cNvSpPr txBox="1"/>
          <p:nvPr/>
        </p:nvSpPr>
        <p:spPr>
          <a:xfrm>
            <a:off x="690693" y="4119981"/>
            <a:ext cx="11115413" cy="1065676"/>
          </a:xfrm>
          <a:prstGeom prst="rect">
            <a:avLst/>
          </a:prstGeom>
          <a:noFill/>
        </p:spPr>
        <p:txBody>
          <a:bodyPr wrap="square" rtlCol="0">
            <a:spAutoFit/>
          </a:bodyPr>
          <a:lstStyle/>
          <a:p>
            <a:pPr marL="342900" lvl="0" indent="-342900" algn="ctr">
              <a:lnSpc>
                <a:spcPct val="107000"/>
              </a:lnSpc>
              <a:buFont typeface="Arial" panose="020B0604020202020204" pitchFamily="34" charset="0"/>
              <a:buChar char="•"/>
            </a:pPr>
            <a:r>
              <a:rPr lang="en-US" sz="2000" dirty="0">
                <a:effectLst/>
                <a:ea typeface="Calibri" panose="020F0502020204030204" pitchFamily="34" charset="0"/>
                <a:cs typeface="Times New Roman" panose="02020603050405020304" pitchFamily="18" charset="0"/>
              </a:rPr>
              <a:t>This kind of game engine was developed in the late 90s, thus proving it’s not </a:t>
            </a:r>
            <a:r>
              <a:rPr lang="en-US" sz="2000" dirty="0" err="1">
                <a:effectLst/>
                <a:ea typeface="Calibri" panose="020F0502020204030204" pitchFamily="34" charset="0"/>
                <a:cs typeface="Times New Roman" panose="02020603050405020304" pitchFamily="18" charset="0"/>
              </a:rPr>
              <a:t>upto</a:t>
            </a:r>
            <a:r>
              <a:rPr lang="en-US" sz="2000" dirty="0">
                <a:effectLst/>
                <a:ea typeface="Calibri" panose="020F0502020204030204" pitchFamily="34" charset="0"/>
                <a:cs typeface="Times New Roman" panose="02020603050405020304" pitchFamily="18" charset="0"/>
              </a:rPr>
              <a:t> trend.</a:t>
            </a:r>
          </a:p>
          <a:p>
            <a:pPr marL="342900" lvl="0" indent="-342900" algn="ctr">
              <a:lnSpc>
                <a:spcPct val="107000"/>
              </a:lnSpc>
              <a:buFont typeface="Arial" panose="020B0604020202020204" pitchFamily="34" charset="0"/>
              <a:buChar char="•"/>
            </a:pPr>
            <a:r>
              <a:rPr lang="en-US" sz="2000" dirty="0">
                <a:ea typeface="Calibri" panose="020F0502020204030204" pitchFamily="34" charset="0"/>
                <a:cs typeface="Times New Roman" panose="02020603050405020304" pitchFamily="18" charset="0"/>
              </a:rPr>
              <a:t>Pixel graphics in the old games are choppy and low quality.</a:t>
            </a:r>
          </a:p>
          <a:p>
            <a:pPr marL="342900" lvl="0" indent="-342900" algn="ctr">
              <a:lnSpc>
                <a:spcPct val="107000"/>
              </a:lnSpc>
              <a:buFont typeface="Arial" panose="020B0604020202020204" pitchFamily="34" charset="0"/>
              <a:buChar char="•"/>
            </a:pPr>
            <a:r>
              <a:rPr lang="en-US" sz="2000" dirty="0">
                <a:ea typeface="Calibri" panose="020F0502020204030204" pitchFamily="34" charset="0"/>
                <a:cs typeface="Times New Roman" panose="02020603050405020304" pitchFamily="18" charset="0"/>
              </a:rPr>
              <a:t>Many glitches and bugs are discoverable in these old games.</a:t>
            </a:r>
            <a:endParaRPr lang="en-US"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891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830997"/>
          </a:xfrm>
          <a:prstGeom prst="rect">
            <a:avLst/>
          </a:prstGeom>
          <a:noFill/>
        </p:spPr>
        <p:txBody>
          <a:bodyPr wrap="square" rtlCol="0">
            <a:spAutoFit/>
          </a:bodyPr>
          <a:lstStyle/>
          <a:p>
            <a:pPr algn="ctr"/>
            <a:r>
              <a:rPr lang="en-US" sz="4800" dirty="0"/>
              <a:t>EXISTING ARCHITECTURE DIAGRAM</a:t>
            </a:r>
            <a:endParaRPr lang="en-GB" sz="4800" dirty="0"/>
          </a:p>
        </p:txBody>
      </p:sp>
      <p:pic>
        <p:nvPicPr>
          <p:cNvPr id="9" name="Picture 8">
            <a:extLst>
              <a:ext uri="{FF2B5EF4-FFF2-40B4-BE49-F238E27FC236}">
                <a16:creationId xmlns:a16="http://schemas.microsoft.com/office/drawing/2014/main" id="{90EFA8D5-A9B3-19A4-8B38-25DFCB1C12A6}"/>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233854" y="957853"/>
            <a:ext cx="1507854" cy="1507854"/>
          </a:xfrm>
          <a:prstGeom prst="rect">
            <a:avLst/>
          </a:prstGeom>
        </p:spPr>
      </p:pic>
      <p:sp>
        <p:nvSpPr>
          <p:cNvPr id="10" name="Rectangle 9">
            <a:extLst>
              <a:ext uri="{FF2B5EF4-FFF2-40B4-BE49-F238E27FC236}">
                <a16:creationId xmlns:a16="http://schemas.microsoft.com/office/drawing/2014/main" id="{44E69C84-E5D8-A7E4-7432-310148EAD378}"/>
              </a:ext>
            </a:extLst>
          </p:cNvPr>
          <p:cNvSpPr/>
          <p:nvPr/>
        </p:nvSpPr>
        <p:spPr>
          <a:xfrm>
            <a:off x="1798416" y="2940419"/>
            <a:ext cx="2047069" cy="1002801"/>
          </a:xfrm>
          <a:prstGeom prst="rect">
            <a:avLst/>
          </a:prstGeom>
          <a:solidFill>
            <a:schemeClr val="tx1">
              <a:lumMod val="65000"/>
              <a:lumOff val="3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Interface</a:t>
            </a:r>
            <a:endParaRPr lang="en-GB" dirty="0"/>
          </a:p>
        </p:txBody>
      </p:sp>
      <p:sp>
        <p:nvSpPr>
          <p:cNvPr id="17" name="Arrow: Left-Right 16">
            <a:extLst>
              <a:ext uri="{FF2B5EF4-FFF2-40B4-BE49-F238E27FC236}">
                <a16:creationId xmlns:a16="http://schemas.microsoft.com/office/drawing/2014/main" id="{E34AA232-81B7-F702-E43F-43B6CF5B467C}"/>
              </a:ext>
            </a:extLst>
          </p:cNvPr>
          <p:cNvSpPr/>
          <p:nvPr/>
        </p:nvSpPr>
        <p:spPr>
          <a:xfrm>
            <a:off x="7954851" y="3381993"/>
            <a:ext cx="1343521" cy="254828"/>
          </a:xfrm>
          <a:prstGeom prst="leftRight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Left-Right 17">
            <a:extLst>
              <a:ext uri="{FF2B5EF4-FFF2-40B4-BE49-F238E27FC236}">
                <a16:creationId xmlns:a16="http://schemas.microsoft.com/office/drawing/2014/main" id="{6A3A7215-9CF0-B298-B799-DD528E15794E}"/>
              </a:ext>
            </a:extLst>
          </p:cNvPr>
          <p:cNvSpPr/>
          <p:nvPr/>
        </p:nvSpPr>
        <p:spPr>
          <a:xfrm>
            <a:off x="3911528" y="3410517"/>
            <a:ext cx="1727271" cy="269932"/>
          </a:xfrm>
          <a:prstGeom prst="leftRight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E10613CC-C893-8782-DA98-0A8B6B36DE0B}"/>
              </a:ext>
            </a:extLst>
          </p:cNvPr>
          <p:cNvSpPr txBox="1"/>
          <p:nvPr/>
        </p:nvSpPr>
        <p:spPr>
          <a:xfrm>
            <a:off x="1461199" y="1034298"/>
            <a:ext cx="645953" cy="369332"/>
          </a:xfrm>
          <a:prstGeom prst="rect">
            <a:avLst/>
          </a:prstGeom>
          <a:noFill/>
        </p:spPr>
        <p:txBody>
          <a:bodyPr wrap="square" rtlCol="0">
            <a:spAutoFit/>
          </a:bodyPr>
          <a:lstStyle/>
          <a:p>
            <a:r>
              <a:rPr lang="en-US" b="1" dirty="0"/>
              <a:t>User</a:t>
            </a:r>
            <a:endParaRPr lang="en-GB" b="1" dirty="0"/>
          </a:p>
        </p:txBody>
      </p:sp>
      <p:sp>
        <p:nvSpPr>
          <p:cNvPr id="34" name="TextBox 33">
            <a:extLst>
              <a:ext uri="{FF2B5EF4-FFF2-40B4-BE49-F238E27FC236}">
                <a16:creationId xmlns:a16="http://schemas.microsoft.com/office/drawing/2014/main" id="{F147B300-8E63-E6BD-6205-D52491D0C0FA}"/>
              </a:ext>
            </a:extLst>
          </p:cNvPr>
          <p:cNvSpPr txBox="1"/>
          <p:nvPr/>
        </p:nvSpPr>
        <p:spPr>
          <a:xfrm>
            <a:off x="2779716" y="2003974"/>
            <a:ext cx="670805" cy="307777"/>
          </a:xfrm>
          <a:prstGeom prst="rect">
            <a:avLst/>
          </a:prstGeom>
          <a:noFill/>
        </p:spPr>
        <p:txBody>
          <a:bodyPr wrap="square" rtlCol="0">
            <a:spAutoFit/>
          </a:bodyPr>
          <a:lstStyle/>
          <a:p>
            <a:r>
              <a:rPr lang="en-US" sz="1400" b="1" dirty="0"/>
              <a:t>Inputs</a:t>
            </a:r>
            <a:endParaRPr lang="en-GB" sz="1400" b="1" dirty="0"/>
          </a:p>
        </p:txBody>
      </p:sp>
      <p:sp>
        <p:nvSpPr>
          <p:cNvPr id="35" name="TextBox 34">
            <a:extLst>
              <a:ext uri="{FF2B5EF4-FFF2-40B4-BE49-F238E27FC236}">
                <a16:creationId xmlns:a16="http://schemas.microsoft.com/office/drawing/2014/main" id="{9323388B-0605-4BC8-5764-482794FF6FF0}"/>
              </a:ext>
            </a:extLst>
          </p:cNvPr>
          <p:cNvSpPr txBox="1"/>
          <p:nvPr/>
        </p:nvSpPr>
        <p:spPr>
          <a:xfrm>
            <a:off x="358469" y="3636822"/>
            <a:ext cx="792205" cy="307777"/>
          </a:xfrm>
          <a:prstGeom prst="rect">
            <a:avLst/>
          </a:prstGeom>
          <a:noFill/>
        </p:spPr>
        <p:txBody>
          <a:bodyPr wrap="none" rtlCol="0">
            <a:spAutoFit/>
          </a:bodyPr>
          <a:lstStyle/>
          <a:p>
            <a:r>
              <a:rPr lang="en-US" sz="1400" b="1" dirty="0"/>
              <a:t>Outputs</a:t>
            </a:r>
            <a:endParaRPr lang="en-GB" sz="1400" b="1" dirty="0"/>
          </a:p>
        </p:txBody>
      </p:sp>
      <p:sp>
        <p:nvSpPr>
          <p:cNvPr id="8" name="Rectangle 7">
            <a:extLst>
              <a:ext uri="{FF2B5EF4-FFF2-40B4-BE49-F238E27FC236}">
                <a16:creationId xmlns:a16="http://schemas.microsoft.com/office/drawing/2014/main" id="{9505F6C1-B167-1496-16E9-DAA8DAE7769A}"/>
              </a:ext>
            </a:extLst>
          </p:cNvPr>
          <p:cNvSpPr/>
          <p:nvPr/>
        </p:nvSpPr>
        <p:spPr>
          <a:xfrm>
            <a:off x="6923249" y="5839852"/>
            <a:ext cx="1427443" cy="699264"/>
          </a:xfrm>
          <a:prstGeom prst="rect">
            <a:avLst/>
          </a:prstGeom>
          <a:solidFill>
            <a:schemeClr val="tx1">
              <a:lumMod val="65000"/>
              <a:lumOff val="3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Ray casting</a:t>
            </a:r>
            <a:endParaRPr lang="en-GB" dirty="0"/>
          </a:p>
        </p:txBody>
      </p:sp>
      <p:sp>
        <p:nvSpPr>
          <p:cNvPr id="15" name="Rectangle 14">
            <a:extLst>
              <a:ext uri="{FF2B5EF4-FFF2-40B4-BE49-F238E27FC236}">
                <a16:creationId xmlns:a16="http://schemas.microsoft.com/office/drawing/2014/main" id="{9EF7410E-1D74-F646-D2B7-180CBEE680B3}"/>
              </a:ext>
            </a:extLst>
          </p:cNvPr>
          <p:cNvSpPr/>
          <p:nvPr/>
        </p:nvSpPr>
        <p:spPr>
          <a:xfrm>
            <a:off x="9370049" y="2957740"/>
            <a:ext cx="2047069" cy="1002801"/>
          </a:xfrm>
          <a:prstGeom prst="rect">
            <a:avLst/>
          </a:prstGeom>
          <a:solidFill>
            <a:schemeClr val="tx1">
              <a:lumMod val="65000"/>
              <a:lumOff val="3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Audio</a:t>
            </a:r>
            <a:endParaRPr lang="en-GB" dirty="0"/>
          </a:p>
        </p:txBody>
      </p:sp>
      <p:sp>
        <p:nvSpPr>
          <p:cNvPr id="16" name="Rectangle 15">
            <a:extLst>
              <a:ext uri="{FF2B5EF4-FFF2-40B4-BE49-F238E27FC236}">
                <a16:creationId xmlns:a16="http://schemas.microsoft.com/office/drawing/2014/main" id="{0F858C6B-465C-D5CB-8744-7A1DBD3BBF63}"/>
              </a:ext>
            </a:extLst>
          </p:cNvPr>
          <p:cNvSpPr/>
          <p:nvPr/>
        </p:nvSpPr>
        <p:spPr>
          <a:xfrm>
            <a:off x="9298373" y="1322199"/>
            <a:ext cx="2047069" cy="1002801"/>
          </a:xfrm>
          <a:prstGeom prst="rect">
            <a:avLst/>
          </a:prstGeom>
          <a:solidFill>
            <a:schemeClr val="tx1">
              <a:lumMod val="65000"/>
              <a:lumOff val="3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Asset Manager</a:t>
            </a:r>
            <a:endParaRPr lang="en-GB" dirty="0"/>
          </a:p>
        </p:txBody>
      </p:sp>
      <p:sp>
        <p:nvSpPr>
          <p:cNvPr id="26" name="Rectangle 25">
            <a:extLst>
              <a:ext uri="{FF2B5EF4-FFF2-40B4-BE49-F238E27FC236}">
                <a16:creationId xmlns:a16="http://schemas.microsoft.com/office/drawing/2014/main" id="{C3B9AE88-BEC3-95E0-9DCD-420A0F10B775}"/>
              </a:ext>
            </a:extLst>
          </p:cNvPr>
          <p:cNvSpPr/>
          <p:nvPr/>
        </p:nvSpPr>
        <p:spPr>
          <a:xfrm>
            <a:off x="9370049" y="4451673"/>
            <a:ext cx="2047069" cy="1002801"/>
          </a:xfrm>
          <a:prstGeom prst="rect">
            <a:avLst/>
          </a:prstGeom>
          <a:solidFill>
            <a:schemeClr val="tx1">
              <a:lumMod val="65000"/>
              <a:lumOff val="3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A.I. Script</a:t>
            </a:r>
          </a:p>
        </p:txBody>
      </p:sp>
      <p:sp>
        <p:nvSpPr>
          <p:cNvPr id="4" name="Rectangle 3">
            <a:extLst>
              <a:ext uri="{FF2B5EF4-FFF2-40B4-BE49-F238E27FC236}">
                <a16:creationId xmlns:a16="http://schemas.microsoft.com/office/drawing/2014/main" id="{96FB56EA-B440-D511-D4FB-667EA896A86B}"/>
              </a:ext>
            </a:extLst>
          </p:cNvPr>
          <p:cNvSpPr/>
          <p:nvPr/>
        </p:nvSpPr>
        <p:spPr>
          <a:xfrm>
            <a:off x="9157240" y="5926536"/>
            <a:ext cx="1107751" cy="542656"/>
          </a:xfrm>
          <a:prstGeom prst="rect">
            <a:avLst/>
          </a:prstGeom>
          <a:solidFill>
            <a:schemeClr val="tx1">
              <a:lumMod val="65000"/>
              <a:lumOff val="3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2D Map</a:t>
            </a:r>
            <a:endParaRPr lang="en-GB" dirty="0"/>
          </a:p>
        </p:txBody>
      </p:sp>
      <p:sp>
        <p:nvSpPr>
          <p:cNvPr id="6" name="Rectangle 5">
            <a:extLst>
              <a:ext uri="{FF2B5EF4-FFF2-40B4-BE49-F238E27FC236}">
                <a16:creationId xmlns:a16="http://schemas.microsoft.com/office/drawing/2014/main" id="{6AECC5EB-B838-2DD8-6BCD-BF0C0445DD7A}"/>
              </a:ext>
            </a:extLst>
          </p:cNvPr>
          <p:cNvSpPr/>
          <p:nvPr/>
        </p:nvSpPr>
        <p:spPr>
          <a:xfrm>
            <a:off x="5542124" y="4898476"/>
            <a:ext cx="1107751" cy="555998"/>
          </a:xfrm>
          <a:prstGeom prst="rect">
            <a:avLst/>
          </a:prstGeom>
          <a:solidFill>
            <a:schemeClr val="tx1">
              <a:lumMod val="65000"/>
              <a:lumOff val="3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3D Map</a:t>
            </a:r>
            <a:endParaRPr lang="en-GB" dirty="0"/>
          </a:p>
        </p:txBody>
      </p:sp>
      <p:sp>
        <p:nvSpPr>
          <p:cNvPr id="22" name="Arrow: Left-Right 21">
            <a:extLst>
              <a:ext uri="{FF2B5EF4-FFF2-40B4-BE49-F238E27FC236}">
                <a16:creationId xmlns:a16="http://schemas.microsoft.com/office/drawing/2014/main" id="{EDEADA42-1485-4122-7562-3108E0A65492}"/>
              </a:ext>
            </a:extLst>
          </p:cNvPr>
          <p:cNvSpPr/>
          <p:nvPr/>
        </p:nvSpPr>
        <p:spPr>
          <a:xfrm rot="16200000">
            <a:off x="5856715" y="4190084"/>
            <a:ext cx="1053090" cy="254828"/>
          </a:xfrm>
          <a:prstGeom prst="leftRightArrow">
            <a:avLst/>
          </a:prstGeom>
          <a:solidFill>
            <a:schemeClr val="accent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Arrow: Bent-Up 27">
            <a:extLst>
              <a:ext uri="{FF2B5EF4-FFF2-40B4-BE49-F238E27FC236}">
                <a16:creationId xmlns:a16="http://schemas.microsoft.com/office/drawing/2014/main" id="{56B5C397-80DB-EECC-AB32-4CF2A3CC1C6B}"/>
              </a:ext>
            </a:extLst>
          </p:cNvPr>
          <p:cNvSpPr/>
          <p:nvPr/>
        </p:nvSpPr>
        <p:spPr>
          <a:xfrm rot="10800000" flipV="1">
            <a:off x="624097" y="2356669"/>
            <a:ext cx="1108274" cy="1280153"/>
          </a:xfrm>
          <a:prstGeom prst="bentUpArrow">
            <a:avLst>
              <a:gd name="adj1" fmla="val 13269"/>
              <a:gd name="adj2" fmla="val 14899"/>
              <a:gd name="adj3" fmla="val 1848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Bent-Up 28">
            <a:extLst>
              <a:ext uri="{FF2B5EF4-FFF2-40B4-BE49-F238E27FC236}">
                <a16:creationId xmlns:a16="http://schemas.microsoft.com/office/drawing/2014/main" id="{76252334-C1DB-9054-11CA-9CE3F5B32461}"/>
              </a:ext>
            </a:extLst>
          </p:cNvPr>
          <p:cNvSpPr/>
          <p:nvPr/>
        </p:nvSpPr>
        <p:spPr>
          <a:xfrm flipV="1">
            <a:off x="1671442" y="1622007"/>
            <a:ext cx="1108274" cy="1280153"/>
          </a:xfrm>
          <a:prstGeom prst="bentUpArrow">
            <a:avLst>
              <a:gd name="adj1" fmla="val 13269"/>
              <a:gd name="adj2" fmla="val 14899"/>
              <a:gd name="adj3" fmla="val 1848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Left-Up 30">
            <a:extLst>
              <a:ext uri="{FF2B5EF4-FFF2-40B4-BE49-F238E27FC236}">
                <a16:creationId xmlns:a16="http://schemas.microsoft.com/office/drawing/2014/main" id="{6D77D52B-A979-2769-9A9B-6EDE1145A5EC}"/>
              </a:ext>
            </a:extLst>
          </p:cNvPr>
          <p:cNvSpPr/>
          <p:nvPr/>
        </p:nvSpPr>
        <p:spPr>
          <a:xfrm rot="10800000">
            <a:off x="6649927" y="1622007"/>
            <a:ext cx="2609850" cy="1096610"/>
          </a:xfrm>
          <a:prstGeom prst="leftUpArrow">
            <a:avLst>
              <a:gd name="adj1" fmla="val 8779"/>
              <a:gd name="adj2" fmla="val 13114"/>
              <a:gd name="adj3" fmla="val 13971"/>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Left-Up 31">
            <a:extLst>
              <a:ext uri="{FF2B5EF4-FFF2-40B4-BE49-F238E27FC236}">
                <a16:creationId xmlns:a16="http://schemas.microsoft.com/office/drawing/2014/main" id="{73B14368-BA57-0BF5-4D31-F12F214B7307}"/>
              </a:ext>
            </a:extLst>
          </p:cNvPr>
          <p:cNvSpPr/>
          <p:nvPr/>
        </p:nvSpPr>
        <p:spPr>
          <a:xfrm rot="5400000">
            <a:off x="7543480" y="3460180"/>
            <a:ext cx="1385523" cy="2047069"/>
          </a:xfrm>
          <a:prstGeom prst="leftUpArrow">
            <a:avLst>
              <a:gd name="adj1" fmla="val 8779"/>
              <a:gd name="adj2" fmla="val 13114"/>
              <a:gd name="adj3" fmla="val 13971"/>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Right 35">
            <a:extLst>
              <a:ext uri="{FF2B5EF4-FFF2-40B4-BE49-F238E27FC236}">
                <a16:creationId xmlns:a16="http://schemas.microsoft.com/office/drawing/2014/main" id="{6B7337F6-B2D4-F270-1EC5-B47A8977696E}"/>
              </a:ext>
            </a:extLst>
          </p:cNvPr>
          <p:cNvSpPr/>
          <p:nvPr/>
        </p:nvSpPr>
        <p:spPr>
          <a:xfrm rot="10800000">
            <a:off x="8395412" y="6092510"/>
            <a:ext cx="717108" cy="210707"/>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Bent-Up 36">
            <a:extLst>
              <a:ext uri="{FF2B5EF4-FFF2-40B4-BE49-F238E27FC236}">
                <a16:creationId xmlns:a16="http://schemas.microsoft.com/office/drawing/2014/main" id="{966F9D40-21DA-B876-B00E-B8861E3F8B83}"/>
              </a:ext>
            </a:extLst>
          </p:cNvPr>
          <p:cNvSpPr/>
          <p:nvPr/>
        </p:nvSpPr>
        <p:spPr>
          <a:xfrm rot="10800000" flipV="1">
            <a:off x="5920558" y="5508907"/>
            <a:ext cx="925403" cy="831947"/>
          </a:xfrm>
          <a:prstGeom prst="bentUpArrow">
            <a:avLst>
              <a:gd name="adj1" fmla="val 13269"/>
              <a:gd name="adj2" fmla="val 14899"/>
              <a:gd name="adj3" fmla="val 1848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BDA06B6-DB76-494E-F4CC-443FAF2DC0E0}"/>
              </a:ext>
            </a:extLst>
          </p:cNvPr>
          <p:cNvSpPr/>
          <p:nvPr/>
        </p:nvSpPr>
        <p:spPr>
          <a:xfrm>
            <a:off x="5768824" y="2758030"/>
            <a:ext cx="2047069" cy="1002801"/>
          </a:xfrm>
          <a:prstGeom prst="rect">
            <a:avLst/>
          </a:prstGeom>
          <a:solidFill>
            <a:schemeClr val="tx1">
              <a:lumMod val="65000"/>
              <a:lumOff val="3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ANSI C and Assembly Script</a:t>
            </a:r>
            <a:endParaRPr lang="en-GB" dirty="0"/>
          </a:p>
        </p:txBody>
      </p:sp>
    </p:spTree>
    <p:extLst>
      <p:ext uri="{BB962C8B-B14F-4D97-AF65-F5344CB8AC3E}">
        <p14:creationId xmlns:p14="http://schemas.microsoft.com/office/powerpoint/2010/main" val="2043801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CC5C6-EF0D-1133-32C3-BFFCA9279D18}"/>
              </a:ext>
            </a:extLst>
          </p:cNvPr>
          <p:cNvSpPr/>
          <p:nvPr/>
        </p:nvSpPr>
        <p:spPr>
          <a:xfrm>
            <a:off x="-229340" y="470516"/>
            <a:ext cx="12650680" cy="39061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181514D-BE41-AF65-53B7-E7DBD6DC67E3}"/>
              </a:ext>
            </a:extLst>
          </p:cNvPr>
          <p:cNvSpPr txBox="1"/>
          <p:nvPr/>
        </p:nvSpPr>
        <p:spPr>
          <a:xfrm>
            <a:off x="0" y="248575"/>
            <a:ext cx="12192000" cy="830997"/>
          </a:xfrm>
          <a:prstGeom prst="rect">
            <a:avLst/>
          </a:prstGeom>
          <a:noFill/>
        </p:spPr>
        <p:txBody>
          <a:bodyPr wrap="square" rtlCol="0">
            <a:spAutoFit/>
          </a:bodyPr>
          <a:lstStyle/>
          <a:p>
            <a:pPr algn="ctr"/>
            <a:r>
              <a:rPr lang="en-US" sz="4800" dirty="0"/>
              <a:t>PROPOSED SYSTEM</a:t>
            </a:r>
            <a:endParaRPr lang="en-GB" sz="4800" dirty="0"/>
          </a:p>
        </p:txBody>
      </p:sp>
      <p:sp>
        <p:nvSpPr>
          <p:cNvPr id="3" name="TextBox 2">
            <a:extLst>
              <a:ext uri="{FF2B5EF4-FFF2-40B4-BE49-F238E27FC236}">
                <a16:creationId xmlns:a16="http://schemas.microsoft.com/office/drawing/2014/main" id="{28B7804A-6356-247F-68CA-5FD3A4FFCCCC}"/>
              </a:ext>
            </a:extLst>
          </p:cNvPr>
          <p:cNvSpPr txBox="1"/>
          <p:nvPr/>
        </p:nvSpPr>
        <p:spPr>
          <a:xfrm>
            <a:off x="538293" y="1342725"/>
            <a:ext cx="11115413" cy="1065676"/>
          </a:xfrm>
          <a:prstGeom prst="rect">
            <a:avLst/>
          </a:prstGeom>
          <a:noFill/>
        </p:spPr>
        <p:txBody>
          <a:bodyPr wrap="square" rtlCol="0">
            <a:spAutoFit/>
          </a:bodyPr>
          <a:lstStyle/>
          <a:p>
            <a:pPr lvl="0" algn="ctr">
              <a:lnSpc>
                <a:spcPct val="107000"/>
              </a:lnSpc>
            </a:pPr>
            <a:r>
              <a:rPr lang="en-US" sz="2000" dirty="0">
                <a:effectLst/>
                <a:ea typeface="Calibri" panose="020F0502020204030204" pitchFamily="34" charset="0"/>
                <a:cs typeface="Times New Roman" panose="02020603050405020304" pitchFamily="18" charset="0"/>
              </a:rPr>
              <a:t>We have proposed an improved system which is based on the old game engines.</a:t>
            </a:r>
            <a:endParaRPr lang="en-US" sz="2000" dirty="0">
              <a:ea typeface="Calibri" panose="020F0502020204030204" pitchFamily="34" charset="0"/>
              <a:cs typeface="Times New Roman" panose="02020603050405020304" pitchFamily="18" charset="0"/>
            </a:endParaRPr>
          </a:p>
          <a:p>
            <a:pPr lvl="0" algn="ctr">
              <a:lnSpc>
                <a:spcPct val="107000"/>
              </a:lnSpc>
            </a:pPr>
            <a:r>
              <a:rPr lang="en-US" sz="2000" dirty="0">
                <a:effectLst/>
                <a:ea typeface="Calibri" panose="020F0502020204030204" pitchFamily="34" charset="0"/>
                <a:cs typeface="Times New Roman" panose="02020603050405020304" pitchFamily="18" charset="0"/>
              </a:rPr>
              <a:t>With the ne</a:t>
            </a:r>
            <a:r>
              <a:rPr lang="en-US" sz="2000" dirty="0">
                <a:ea typeface="Calibri" panose="020F0502020204030204" pitchFamily="34" charset="0"/>
                <a:cs typeface="Times New Roman" panose="02020603050405020304" pitchFamily="18" charset="0"/>
              </a:rPr>
              <a:t>wly available software to manipulate images and improved coding languages we can confidently say that this system beats the old one.</a:t>
            </a:r>
          </a:p>
        </p:txBody>
      </p:sp>
      <p:sp>
        <p:nvSpPr>
          <p:cNvPr id="4" name="Rectangle 3">
            <a:extLst>
              <a:ext uri="{FF2B5EF4-FFF2-40B4-BE49-F238E27FC236}">
                <a16:creationId xmlns:a16="http://schemas.microsoft.com/office/drawing/2014/main" id="{725DFC45-7664-8D28-7BD0-3A5E658596B1}"/>
              </a:ext>
            </a:extLst>
          </p:cNvPr>
          <p:cNvSpPr/>
          <p:nvPr/>
        </p:nvSpPr>
        <p:spPr>
          <a:xfrm>
            <a:off x="-229340" y="2893495"/>
            <a:ext cx="12650680" cy="39061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CEA39E61-6B8C-EF3E-4DC0-C510FF40C88D}"/>
              </a:ext>
            </a:extLst>
          </p:cNvPr>
          <p:cNvSpPr txBox="1"/>
          <p:nvPr/>
        </p:nvSpPr>
        <p:spPr>
          <a:xfrm>
            <a:off x="0" y="2671554"/>
            <a:ext cx="12192000" cy="830997"/>
          </a:xfrm>
          <a:prstGeom prst="rect">
            <a:avLst/>
          </a:prstGeom>
          <a:noFill/>
        </p:spPr>
        <p:txBody>
          <a:bodyPr wrap="square" rtlCol="0">
            <a:spAutoFit/>
          </a:bodyPr>
          <a:lstStyle/>
          <a:p>
            <a:pPr algn="ctr"/>
            <a:r>
              <a:rPr lang="en-US" sz="4800" dirty="0"/>
              <a:t>ADVANTAGES</a:t>
            </a:r>
            <a:endParaRPr lang="en-GB" sz="4800" dirty="0"/>
          </a:p>
        </p:txBody>
      </p:sp>
      <p:sp>
        <p:nvSpPr>
          <p:cNvPr id="7" name="TextBox 6">
            <a:extLst>
              <a:ext uri="{FF2B5EF4-FFF2-40B4-BE49-F238E27FC236}">
                <a16:creationId xmlns:a16="http://schemas.microsoft.com/office/drawing/2014/main" id="{E9D23EA3-188C-269A-9DF1-912820468877}"/>
              </a:ext>
            </a:extLst>
          </p:cNvPr>
          <p:cNvSpPr txBox="1"/>
          <p:nvPr/>
        </p:nvSpPr>
        <p:spPr>
          <a:xfrm>
            <a:off x="1035907" y="3765704"/>
            <a:ext cx="10120183" cy="2053639"/>
          </a:xfrm>
          <a:prstGeom prst="rect">
            <a:avLst/>
          </a:prstGeom>
          <a:noFill/>
        </p:spPr>
        <p:txBody>
          <a:bodyPr wrap="square" rtlCol="0">
            <a:spAutoFit/>
          </a:bodyPr>
          <a:lstStyle/>
          <a:p>
            <a:pPr marL="342900" lvl="0" indent="-342900" algn="ctr">
              <a:lnSpc>
                <a:spcPct val="107000"/>
              </a:lnSpc>
              <a:buFont typeface="Arial" panose="020B0604020202020204" pitchFamily="34" charset="0"/>
              <a:buChar char="•"/>
            </a:pPr>
            <a:r>
              <a:rPr lang="en-US" sz="2000" dirty="0">
                <a:ea typeface="Calibri" panose="020F0502020204030204" pitchFamily="34" charset="0"/>
                <a:cs typeface="Times New Roman" panose="02020603050405020304" pitchFamily="18" charset="0"/>
              </a:rPr>
              <a:t>Numerous amount of software for image manipulation is available for creating 4K high resolution pixel images.</a:t>
            </a:r>
          </a:p>
          <a:p>
            <a:pPr marL="342900" lvl="0" indent="-342900" algn="ctr">
              <a:lnSpc>
                <a:spcPct val="107000"/>
              </a:lnSpc>
              <a:buFont typeface="Arial" panose="020B0604020202020204" pitchFamily="34" charset="0"/>
              <a:buChar char="•"/>
            </a:pPr>
            <a:r>
              <a:rPr lang="en-US" sz="2000" dirty="0">
                <a:ea typeface="Calibri" panose="020F0502020204030204" pitchFamily="34" charset="0"/>
                <a:cs typeface="Times New Roman" panose="02020603050405020304" pitchFamily="18" charset="0"/>
              </a:rPr>
              <a:t>With the package available in the coding language python, we are able to create the game without any bugs. If any is found, the bug fixes are easy than older times.</a:t>
            </a:r>
          </a:p>
          <a:p>
            <a:pPr marL="342900" lvl="0" indent="-342900" algn="ctr">
              <a:lnSpc>
                <a:spcPct val="107000"/>
              </a:lnSpc>
              <a:buFont typeface="Arial" panose="020B0604020202020204" pitchFamily="34" charset="0"/>
              <a:buChar char="•"/>
            </a:pPr>
            <a:r>
              <a:rPr lang="en-US" sz="2000" dirty="0">
                <a:ea typeface="Calibri" panose="020F0502020204030204" pitchFamily="34" charset="0"/>
                <a:cs typeface="Times New Roman" panose="02020603050405020304" pitchFamily="18" charset="0"/>
              </a:rPr>
              <a:t>By recreating the game engine of the old times, we can improve it into a better version with the newly available coding software.</a:t>
            </a:r>
          </a:p>
        </p:txBody>
      </p:sp>
    </p:spTree>
    <p:extLst>
      <p:ext uri="{BB962C8B-B14F-4D97-AF65-F5344CB8AC3E}">
        <p14:creationId xmlns:p14="http://schemas.microsoft.com/office/powerpoint/2010/main" val="1483514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5192</TotalTime>
  <Words>2245</Words>
  <Application>Microsoft Office PowerPoint</Application>
  <PresentationFormat>Widescreen</PresentationFormat>
  <Paragraphs>224</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Bahnschrift SemiBold</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Zaffer AHM</dc:creator>
  <cp:lastModifiedBy>Zaffer AHM</cp:lastModifiedBy>
  <cp:revision>32</cp:revision>
  <dcterms:created xsi:type="dcterms:W3CDTF">2023-02-14T14:26:27Z</dcterms:created>
  <dcterms:modified xsi:type="dcterms:W3CDTF">2023-05-17T06:41:29Z</dcterms:modified>
</cp:coreProperties>
</file>